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956" r:id="rId2"/>
    <p:sldId id="875" r:id="rId3"/>
    <p:sldId id="967" r:id="rId4"/>
    <p:sldId id="970" r:id="rId5"/>
    <p:sldId id="968" r:id="rId6"/>
    <p:sldId id="817" r:id="rId7"/>
    <p:sldId id="818" r:id="rId8"/>
    <p:sldId id="819" r:id="rId9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00CC"/>
    <a:srgbClr val="800080"/>
    <a:srgbClr val="FF0000"/>
    <a:srgbClr val="006600"/>
    <a:srgbClr val="CCECFF"/>
    <a:srgbClr val="3399FF"/>
    <a:srgbClr val="33CC33"/>
    <a:srgbClr val="66CCFF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A502D5-720B-41B3-AE32-042808B06382}">
  <a:tblStyle styleId="{2CA502D5-720B-41B3-AE32-042808B0638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8460E23A-47E5-4302-8268-F215B4C3CBD2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CAB2D85-B049-48A6-92C4-495F78FA2C8D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CB390AE-16BA-4ED9-B44F-31E67AAD987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E49BDB2-0FFA-4CA7-BDFA-E661BBCDB3F4}" styleName="Table_4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DFD"/>
          </a:solidFill>
        </a:fill>
      </a:tcStyle>
    </a:wholeTbl>
    <a:band1H>
      <a:tcTxStyle/>
      <a:tcStyle>
        <a:tcBdr/>
        <a:fill>
          <a:solidFill>
            <a:srgbClr val="CDD8F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8F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DE873EC-06E2-4966-A7EA-807F8884F583}" styleName="Table_5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01" autoAdjust="0"/>
    <p:restoredTop sz="91931" autoAdjust="0"/>
  </p:normalViewPr>
  <p:slideViewPr>
    <p:cSldViewPr snapToGrid="0">
      <p:cViewPr>
        <p:scale>
          <a:sx n="100" d="100"/>
          <a:sy n="100" d="100"/>
        </p:scale>
        <p:origin x="-900" y="-1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0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111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775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69B84-8A1A-4E3C-A92A-9CE06F50A697}" type="datetimeFigureOut">
              <a:rPr lang="en-US" smtClean="0"/>
              <a:pPr/>
              <a:t>9/24/2024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068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775" y="9119068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360ED-2641-4ADE-8C8F-A5A3D1013F3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4963405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844" y="1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855" y="4560900"/>
            <a:ext cx="5851496" cy="4319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120156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844" y="9120156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797998"/>
      </p:ext>
    </p:extLst>
  </p:cSld>
  <p:clrMap bg1="lt1" tx1="dk1" bg2="dk2" tx2="lt2" accent1="accent1" accent2="accent2" accent3="accent3" accent4="accent4" accent5="accent5" accent6="accent6" hlink="hlink" folHlink="folHlink"/>
  <p:hf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</a:t>
            </a:fld>
            <a:endParaRPr lang="en-I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5716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Google Shape;66;g35f391192_00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custGeom>
            <a:avLst/>
            <a:gdLst>
              <a:gd name="T0" fmla="*/ 0 w 120000"/>
              <a:gd name="T1" fmla="*/ 0 h 120000"/>
              <a:gd name="T2" fmla="*/ 3429000 w 120000"/>
              <a:gd name="T3" fmla="*/ 0 h 120000"/>
              <a:gd name="T4" fmla="*/ 3429000 w 120000"/>
              <a:gd name="T5" fmla="*/ 2571750 h 120000"/>
              <a:gd name="T6" fmla="*/ 0 w 120000"/>
              <a:gd name="T7" fmla="*/ 257175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Google Shape;67;g35f391192_00:note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6"/>
            <a:ext cx="8520600" cy="79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457118" lvl="0" indent="-22855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6"/>
            <a:ext cx="8520600" cy="19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4283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243" lvl="1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362" lvl="2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484" lvl="3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601" lvl="4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719" lvl="5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199840" lvl="6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6960" lvl="7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085" lvl="8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8"/>
          <p:cNvSpPr txBox="1">
            <a:spLocks noGrp="1"/>
          </p:cNvSpPr>
          <p:nvPr>
            <p:ph type="title"/>
          </p:nvPr>
        </p:nvSpPr>
        <p:spPr>
          <a:xfrm>
            <a:off x="567600" y="159000"/>
            <a:ext cx="82371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5D79"/>
              </a:buClr>
              <a:buSzPts val="3000"/>
              <a:buFont typeface="Montserrat"/>
              <a:buNone/>
              <a:defRPr sz="3000">
                <a:solidFill>
                  <a:srgbClr val="325D7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2" name="Google Shape;272;p58"/>
          <p:cNvSpPr txBox="1">
            <a:spLocks noGrp="1"/>
          </p:cNvSpPr>
          <p:nvPr>
            <p:ph type="body" idx="1"/>
          </p:nvPr>
        </p:nvSpPr>
        <p:spPr>
          <a:xfrm>
            <a:off x="567600" y="882600"/>
            <a:ext cx="7704000" cy="3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>
            <a:lvl1pPr marL="457118" lvl="0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243" lvl="1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362" lvl="2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484" lvl="3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5601" lvl="4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2719" lvl="5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199840" lvl="6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6960" lvl="7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085" lvl="8" indent="-317444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3" name="Google Shape;273;p58"/>
          <p:cNvSpPr/>
          <p:nvPr/>
        </p:nvSpPr>
        <p:spPr>
          <a:xfrm>
            <a:off x="1950" y="0"/>
            <a:ext cx="233800" cy="5143500"/>
          </a:xfrm>
          <a:prstGeom prst="flowChartProcess">
            <a:avLst/>
          </a:prstGeom>
          <a:solidFill>
            <a:srgbClr val="3C78D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11" tIns="91411" rIns="91411" bIns="9141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74" name="Google Shape;274;p58"/>
          <p:cNvCxnSpPr/>
          <p:nvPr/>
        </p:nvCxnSpPr>
        <p:spPr>
          <a:xfrm flipH="1">
            <a:off x="8817975" y="0"/>
            <a:ext cx="1200" cy="309390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5" name="Google Shape;275;p58"/>
          <p:cNvSpPr txBox="1"/>
          <p:nvPr/>
        </p:nvSpPr>
        <p:spPr>
          <a:xfrm rot="-837403">
            <a:off x="8558692" y="2997049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0041C7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0041C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" name="Google Shape;276;p58"/>
          <p:cNvSpPr txBox="1"/>
          <p:nvPr/>
        </p:nvSpPr>
        <p:spPr>
          <a:xfrm rot="-837403">
            <a:off x="8596912" y="3275953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0160C9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0160C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Google Shape;277;p58"/>
          <p:cNvSpPr txBox="1"/>
          <p:nvPr/>
        </p:nvSpPr>
        <p:spPr>
          <a:xfrm rot="-837403">
            <a:off x="8596906" y="3601849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0D85D8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0D85D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" name="Google Shape;278;p58"/>
          <p:cNvSpPr txBox="1"/>
          <p:nvPr/>
        </p:nvSpPr>
        <p:spPr>
          <a:xfrm rot="-837403">
            <a:off x="8596903" y="3914617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1CA3DE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1CA3D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9" name="Google Shape;279;p58"/>
          <p:cNvSpPr txBox="1"/>
          <p:nvPr/>
        </p:nvSpPr>
        <p:spPr>
          <a:xfrm rot="-837403">
            <a:off x="8596900" y="4206661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3ACBE8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3ACBE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6294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855300" y="1732800"/>
            <a:ext cx="7433400" cy="1159800"/>
          </a:xfrm>
          <a:prstGeom prst="rect">
            <a:avLst/>
          </a:prstGeom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855300" y="2989502"/>
            <a:ext cx="7433400" cy="42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32018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39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t" anchorCtr="0">
            <a:normAutofit/>
          </a:bodyPr>
          <a:lstStyle>
            <a:lvl1pPr marL="457118" lvl="0" indent="-342839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243" lvl="1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362" lvl="2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484" lvl="3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5601" lvl="4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2719" lvl="5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199840" lvl="6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6960" lvl="7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085" lvl="8" indent="-342839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2150852"/>
            <a:ext cx="8520600" cy="84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4283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243" lvl="1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362" lvl="2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484" lvl="3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601" lvl="4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719" lvl="5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199840" lvl="6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6960" lvl="7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085" lvl="8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243" lvl="1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362" lvl="2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484" lvl="3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601" lvl="4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719" lvl="5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9840" lvl="6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6960" lvl="7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085" lvl="8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243" lvl="1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362" lvl="2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484" lvl="3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601" lvl="4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719" lvl="5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9840" lvl="6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6960" lvl="7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085" lvl="8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11700" y="555602"/>
            <a:ext cx="2808000" cy="75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311700" y="1389602"/>
            <a:ext cx="2808000" cy="317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243" lvl="1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362" lvl="2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484" lvl="3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601" lvl="4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719" lvl="5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9840" lvl="6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6960" lvl="7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085" lvl="8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490250" y="450152"/>
            <a:ext cx="6367800" cy="409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939500" y="724076"/>
            <a:ext cx="3837000" cy="369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457118" lvl="0" indent="-34283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243" lvl="1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362" lvl="2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484" lvl="3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601" lvl="4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719" lvl="5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199840" lvl="6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6960" lvl="7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085" lvl="8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4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3"/>
            <a:ext cx="9144000" cy="51414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spcCol="0" rtlCol="0" anchor="ctr"/>
          <a:lstStyle/>
          <a:p>
            <a:pPr algn="ctr"/>
            <a:endParaRPr lang="en-IN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88BE885-1DA7-8D15-A70C-2A48161F9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9897" y="63126"/>
            <a:ext cx="664231" cy="70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BD506F2-CCB1-D76C-9943-2E2753B6B3F2}"/>
              </a:ext>
            </a:extLst>
          </p:cNvPr>
          <p:cNvSpPr txBox="1"/>
          <p:nvPr/>
        </p:nvSpPr>
        <p:spPr>
          <a:xfrm>
            <a:off x="2777065" y="4492773"/>
            <a:ext cx="3346231" cy="415484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20.09.2024</a:t>
            </a:r>
            <a:endParaRPr lang="en-US" sz="2100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z="800" b="1">
                <a:solidFill>
                  <a:srgbClr val="0070C0"/>
                </a:solidFill>
              </a:rPr>
              <a:pPr/>
              <a:t>1</a:t>
            </a:fld>
            <a:endParaRPr lang="en-IN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AAC163-D832-F3E2-03C8-EF37B071B01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48941" y="28699"/>
            <a:ext cx="1017422" cy="111603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C17802A-0607-9FF5-7DC7-88318EC47A5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l="11334" t="3387" r="7797" b="2209"/>
          <a:stretch/>
        </p:blipFill>
        <p:spPr>
          <a:xfrm>
            <a:off x="16" y="28708"/>
            <a:ext cx="483319" cy="5039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7719E81-40CB-0E2A-016D-BAE76278C9F9}"/>
              </a:ext>
            </a:extLst>
          </p:cNvPr>
          <p:cNvSpPr txBox="1"/>
          <p:nvPr/>
        </p:nvSpPr>
        <p:spPr>
          <a:xfrm>
            <a:off x="143683" y="4811634"/>
            <a:ext cx="2633368" cy="215429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sz="800" dirty="0" err="1">
                <a:solidFill>
                  <a:srgbClr val="0000CC"/>
                </a:solidFill>
              </a:rPr>
              <a:t>Andiappaanur</a:t>
            </a:r>
            <a:r>
              <a:rPr lang="en-US" sz="800" dirty="0">
                <a:solidFill>
                  <a:srgbClr val="0000CC"/>
                </a:solidFill>
              </a:rPr>
              <a:t> </a:t>
            </a:r>
            <a:r>
              <a:rPr lang="en-US" sz="800" dirty="0" err="1">
                <a:solidFill>
                  <a:srgbClr val="0000CC"/>
                </a:solidFill>
              </a:rPr>
              <a:t>odai</a:t>
            </a:r>
            <a:r>
              <a:rPr lang="en-US" sz="800" dirty="0">
                <a:solidFill>
                  <a:srgbClr val="0000CC"/>
                </a:solidFill>
              </a:rPr>
              <a:t> </a:t>
            </a:r>
            <a:r>
              <a:rPr lang="en-US" sz="800" dirty="0" smtClean="0">
                <a:solidFill>
                  <a:srgbClr val="0000CC"/>
                </a:solidFill>
              </a:rPr>
              <a:t>dam, </a:t>
            </a:r>
            <a:r>
              <a:rPr lang="en-US" sz="800" dirty="0" err="1" smtClean="0">
                <a:solidFill>
                  <a:srgbClr val="0000CC"/>
                </a:solidFill>
              </a:rPr>
              <a:t>Thirupathur</a:t>
            </a:r>
            <a:r>
              <a:rPr lang="en-US" sz="800" dirty="0" smtClean="0">
                <a:solidFill>
                  <a:srgbClr val="0000CC"/>
                </a:solidFill>
              </a:rPr>
              <a:t> District</a:t>
            </a:r>
            <a:endParaRPr lang="en-IN" sz="800" dirty="0">
              <a:solidFill>
                <a:srgbClr val="0000CC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B807894-3797-9EE8-E4D8-FAA7A7E0CDD8}"/>
              </a:ext>
            </a:extLst>
          </p:cNvPr>
          <p:cNvSpPr/>
          <p:nvPr/>
        </p:nvSpPr>
        <p:spPr>
          <a:xfrm>
            <a:off x="1702274" y="2947418"/>
            <a:ext cx="5533697" cy="1541250"/>
          </a:xfrm>
          <a:prstGeom prst="rect">
            <a:avLst/>
          </a:prstGeom>
          <a:noFill/>
        </p:spPr>
        <p:txBody>
          <a:bodyPr wrap="square" lIns="63295" tIns="31652" rIns="63295" bIns="31652">
            <a:spAutoFit/>
          </a:bodyPr>
          <a:lstStyle/>
          <a:p>
            <a:pPr algn="ctr"/>
            <a:r>
              <a:rPr lang="en-IN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Review of </a:t>
            </a:r>
          </a:p>
          <a:p>
            <a:pPr algn="ctr"/>
            <a:r>
              <a:rPr lang="en-IN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Water Resources Department</a:t>
            </a:r>
          </a:p>
          <a:p>
            <a:pPr algn="ctr"/>
            <a:r>
              <a:rPr lang="en-US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by the </a:t>
            </a:r>
          </a:p>
          <a:p>
            <a:pPr algn="ctr"/>
            <a:r>
              <a:rPr lang="en-US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Chief Secretary to Government</a:t>
            </a:r>
            <a:endParaRPr lang="en-IN" sz="2400" b="1" dirty="0">
              <a:ln w="10541" cmpd="sng">
                <a:noFill/>
                <a:prstDash val="solid"/>
              </a:ln>
              <a:solidFill>
                <a:srgbClr val="FFFF00"/>
              </a:solidFill>
              <a:latin typeface="Arial Black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5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8888"/>
            <a:ext cx="925195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08944" y="2375549"/>
            <a:ext cx="6215074" cy="46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3" rIns="91426" bIns="45713">
            <a:spAutoFit/>
          </a:bodyPr>
          <a:lstStyle/>
          <a:p>
            <a:pPr algn="ctr"/>
            <a:r>
              <a:rPr lang="en-IN" sz="2400" b="1" dirty="0">
                <a:solidFill>
                  <a:srgbClr val="C00000"/>
                </a:solidFill>
                <a:latin typeface="Arial Black" pitchFamily="34" charset="0"/>
              </a:rPr>
              <a:t>Flagship Schemes</a:t>
            </a:r>
          </a:p>
        </p:txBody>
      </p:sp>
      <p:pic>
        <p:nvPicPr>
          <p:cNvPr id="4" name="Picture 2" descr="C:\Users\S7 E3\Desktop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8540" y="87562"/>
            <a:ext cx="711632" cy="50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2</a:t>
            </a:fld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719E81-40CB-0E2A-016D-BAE76278C9F9}"/>
              </a:ext>
            </a:extLst>
          </p:cNvPr>
          <p:cNvSpPr txBox="1"/>
          <p:nvPr/>
        </p:nvSpPr>
        <p:spPr>
          <a:xfrm>
            <a:off x="143684" y="4784931"/>
            <a:ext cx="1995834" cy="215429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sz="800" dirty="0" smtClean="0">
                <a:solidFill>
                  <a:srgbClr val="FFFF00"/>
                </a:solidFill>
              </a:rPr>
              <a:t> </a:t>
            </a:r>
            <a:r>
              <a:rPr lang="en-US" sz="800" dirty="0" err="1" smtClean="0">
                <a:solidFill>
                  <a:srgbClr val="FFFF00"/>
                </a:solidFill>
              </a:rPr>
              <a:t>Mordhana</a:t>
            </a:r>
            <a:r>
              <a:rPr lang="en-US" sz="800" dirty="0" smtClean="0">
                <a:solidFill>
                  <a:srgbClr val="FFFF00"/>
                </a:solidFill>
              </a:rPr>
              <a:t> Dam, Vellore District</a:t>
            </a:r>
            <a:endParaRPr lang="en-IN" sz="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09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A4DD3A0-695D-4058-AB11-F9612D418762}"/>
              </a:ext>
            </a:extLst>
          </p:cNvPr>
          <p:cNvSpPr txBox="1"/>
          <p:nvPr/>
        </p:nvSpPr>
        <p:spPr>
          <a:xfrm>
            <a:off x="4497405" y="721894"/>
            <a:ext cx="2180122" cy="300082"/>
          </a:xfrm>
          <a:prstGeom prst="rect">
            <a:avLst/>
          </a:prstGeom>
          <a:solidFill>
            <a:srgbClr val="0070C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Announcement Year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5562034-CB3B-49BC-8EA4-E16A13FEE262}"/>
              </a:ext>
            </a:extLst>
          </p:cNvPr>
          <p:cNvSpPr txBox="1"/>
          <p:nvPr/>
        </p:nvSpPr>
        <p:spPr>
          <a:xfrm>
            <a:off x="4508233" y="1161046"/>
            <a:ext cx="2180122" cy="300082"/>
          </a:xfrm>
          <a:prstGeom prst="rect">
            <a:avLst/>
          </a:prstGeom>
          <a:solidFill>
            <a:srgbClr val="0070C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 Sanction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FA972F7-1A36-4F49-BE1C-E7349CEEFE66}"/>
              </a:ext>
            </a:extLst>
          </p:cNvPr>
          <p:cNvSpPr txBox="1"/>
          <p:nvPr/>
        </p:nvSpPr>
        <p:spPr>
          <a:xfrm>
            <a:off x="4508233" y="1600199"/>
            <a:ext cx="2180122" cy="300082"/>
          </a:xfrm>
          <a:prstGeom prst="rect">
            <a:avLst/>
          </a:prstGeom>
          <a:solidFill>
            <a:srgbClr val="0070C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Order Issued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C5643A4-C7E5-41AB-9920-EFB4436FF63E}"/>
              </a:ext>
            </a:extLst>
          </p:cNvPr>
          <p:cNvSpPr txBox="1"/>
          <p:nvPr/>
        </p:nvSpPr>
        <p:spPr>
          <a:xfrm>
            <a:off x="4508233" y="2039353"/>
            <a:ext cx="2180122" cy="300082"/>
          </a:xfrm>
          <a:prstGeom prst="rect">
            <a:avLst/>
          </a:prstGeom>
          <a:solidFill>
            <a:srgbClr val="0070C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Est. Cost (Rs. in </a:t>
            </a:r>
            <a:r>
              <a:rPr lang="en-I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en-I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974981F-3C1B-4A81-AB54-E0E84A0198B2}"/>
              </a:ext>
            </a:extLst>
          </p:cNvPr>
          <p:cNvSpPr txBox="1"/>
          <p:nvPr/>
        </p:nvSpPr>
        <p:spPr>
          <a:xfrm>
            <a:off x="4519062" y="2478505"/>
            <a:ext cx="2180122" cy="300082"/>
          </a:xfrm>
          <a:prstGeom prst="rect">
            <a:avLst/>
          </a:prstGeom>
          <a:solidFill>
            <a:srgbClr val="0070C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Progress(%)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D7EF161-F7B7-403E-B744-DA2F28629E99}"/>
              </a:ext>
            </a:extLst>
          </p:cNvPr>
          <p:cNvSpPr txBox="1"/>
          <p:nvPr/>
        </p:nvSpPr>
        <p:spPr>
          <a:xfrm>
            <a:off x="4519062" y="2917657"/>
            <a:ext cx="2180122" cy="300082"/>
          </a:xfrm>
          <a:prstGeom prst="rect">
            <a:avLst/>
          </a:prstGeom>
          <a:solidFill>
            <a:srgbClr val="0070C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Progress (%)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E6DEAC-B5F5-4B43-8123-0C0EE53F81BA}"/>
              </a:ext>
            </a:extLst>
          </p:cNvPr>
          <p:cNvSpPr txBox="1"/>
          <p:nvPr/>
        </p:nvSpPr>
        <p:spPr>
          <a:xfrm>
            <a:off x="4497404" y="3303137"/>
            <a:ext cx="2180122" cy="300082"/>
          </a:xfrm>
          <a:prstGeom prst="rect">
            <a:avLst/>
          </a:prstGeom>
          <a:solidFill>
            <a:srgbClr val="0070C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Commenced on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EEA5C9A-1992-4B3B-A537-90058F769B98}"/>
              </a:ext>
            </a:extLst>
          </p:cNvPr>
          <p:cNvSpPr txBox="1"/>
          <p:nvPr/>
        </p:nvSpPr>
        <p:spPr>
          <a:xfrm>
            <a:off x="4497405" y="3756081"/>
            <a:ext cx="2180120" cy="530915"/>
          </a:xfrm>
          <a:prstGeom prst="rect">
            <a:avLst/>
          </a:prstGeom>
          <a:solidFill>
            <a:srgbClr val="0070C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Prob. Date of Completion 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F40B637-F7C2-4735-985D-0B324637995B}"/>
              </a:ext>
            </a:extLst>
          </p:cNvPr>
          <p:cNvSpPr txBox="1"/>
          <p:nvPr/>
        </p:nvSpPr>
        <p:spPr>
          <a:xfrm>
            <a:off x="6756935" y="721894"/>
            <a:ext cx="2180122" cy="300082"/>
          </a:xfrm>
          <a:prstGeom prst="rect">
            <a:avLst/>
          </a:prstGeom>
          <a:solidFill>
            <a:srgbClr val="FFC00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2014-15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9A89A7A-659B-479A-8F4C-F3E7CDA17F92}"/>
              </a:ext>
            </a:extLst>
          </p:cNvPr>
          <p:cNvSpPr txBox="1"/>
          <p:nvPr/>
        </p:nvSpPr>
        <p:spPr>
          <a:xfrm>
            <a:off x="6767764" y="1600069"/>
            <a:ext cx="2180122" cy="300082"/>
          </a:xfrm>
          <a:prstGeom prst="rect">
            <a:avLst/>
          </a:prstGeom>
          <a:solidFill>
            <a:srgbClr val="FFC00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04.05.2019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3ECF1A1-B23B-49B9-BCB1-D82D0F3260CA}"/>
              </a:ext>
            </a:extLst>
          </p:cNvPr>
          <p:cNvSpPr txBox="1"/>
          <p:nvPr/>
        </p:nvSpPr>
        <p:spPr>
          <a:xfrm>
            <a:off x="6767764" y="2039353"/>
            <a:ext cx="2180122" cy="300082"/>
          </a:xfrm>
          <a:prstGeom prst="rect">
            <a:avLst/>
          </a:prstGeom>
          <a:solidFill>
            <a:srgbClr val="FFC00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500" dirty="0" err="1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  <a:t>. 465.43 Cr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603F52B-77A8-4DDF-A601-C283EC1EAA19}"/>
              </a:ext>
            </a:extLst>
          </p:cNvPr>
          <p:cNvSpPr txBox="1"/>
          <p:nvPr/>
        </p:nvSpPr>
        <p:spPr>
          <a:xfrm>
            <a:off x="6778593" y="2478505"/>
            <a:ext cx="2180122" cy="300082"/>
          </a:xfrm>
          <a:prstGeom prst="rect">
            <a:avLst/>
          </a:prstGeom>
          <a:solidFill>
            <a:srgbClr val="FFC00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99%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4E91FB5-9E07-47EA-A3F5-B08F6FD24969}"/>
              </a:ext>
            </a:extLst>
          </p:cNvPr>
          <p:cNvSpPr txBox="1"/>
          <p:nvPr/>
        </p:nvSpPr>
        <p:spPr>
          <a:xfrm>
            <a:off x="6778593" y="2917657"/>
            <a:ext cx="2180122" cy="300082"/>
          </a:xfrm>
          <a:prstGeom prst="rect">
            <a:avLst/>
          </a:prstGeom>
          <a:solidFill>
            <a:srgbClr val="FFC00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92%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99BD053-10C8-4A9E-BBC8-326B08E572A0}"/>
              </a:ext>
            </a:extLst>
          </p:cNvPr>
          <p:cNvSpPr txBox="1"/>
          <p:nvPr/>
        </p:nvSpPr>
        <p:spPr>
          <a:xfrm>
            <a:off x="6767764" y="3313496"/>
            <a:ext cx="2180122" cy="300082"/>
          </a:xfrm>
          <a:prstGeom prst="rect">
            <a:avLst/>
          </a:prstGeom>
          <a:solidFill>
            <a:srgbClr val="FFC00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04.05.2019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05DFEC0-8B75-4B69-97EA-5E686F12D797}"/>
              </a:ext>
            </a:extLst>
          </p:cNvPr>
          <p:cNvSpPr txBox="1"/>
          <p:nvPr/>
        </p:nvSpPr>
        <p:spPr>
          <a:xfrm>
            <a:off x="6778593" y="3850307"/>
            <a:ext cx="2180122" cy="300082"/>
          </a:xfrm>
          <a:prstGeom prst="rect">
            <a:avLst/>
          </a:prstGeom>
          <a:solidFill>
            <a:srgbClr val="FFC00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30.09.2024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1BB7081-30DB-4BAD-B515-E3A2FF0F9E46}"/>
              </a:ext>
            </a:extLst>
          </p:cNvPr>
          <p:cNvSpPr txBox="1"/>
          <p:nvPr/>
        </p:nvSpPr>
        <p:spPr>
          <a:xfrm>
            <a:off x="6767763" y="1161046"/>
            <a:ext cx="2169294" cy="300082"/>
          </a:xfrm>
          <a:prstGeom prst="rect">
            <a:avLst/>
          </a:prstGeom>
          <a:solidFill>
            <a:srgbClr val="FFC00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0FFCC618-95FA-470A-9696-DDF3342CF9E7}"/>
              </a:ext>
            </a:extLst>
          </p:cNvPr>
          <p:cNvSpPr/>
          <p:nvPr/>
        </p:nvSpPr>
        <p:spPr>
          <a:xfrm>
            <a:off x="10843" y="706671"/>
            <a:ext cx="4417995" cy="2318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52CF759-CD4A-4023-A575-A40B1BB2C17A}"/>
              </a:ext>
            </a:extLst>
          </p:cNvPr>
          <p:cNvSpPr txBox="1"/>
          <p:nvPr/>
        </p:nvSpPr>
        <p:spPr>
          <a:xfrm>
            <a:off x="10843" y="0"/>
            <a:ext cx="9133171" cy="561692"/>
          </a:xfrm>
          <a:prstGeom prst="rect">
            <a:avLst/>
          </a:prstGeom>
          <a:solidFill>
            <a:srgbClr val="C00000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1. Construction of a Barrage with Head Sluices across the River </a:t>
            </a:r>
            <a:r>
              <a:rPr lang="en-US" sz="1600" b="1" dirty="0" err="1">
                <a:solidFill>
                  <a:schemeClr val="bg1"/>
                </a:solidFill>
              </a:rPr>
              <a:t>Coleroon</a:t>
            </a:r>
            <a:r>
              <a:rPr lang="en-US" sz="1600" b="1" dirty="0">
                <a:solidFill>
                  <a:schemeClr val="bg1"/>
                </a:solidFill>
              </a:rPr>
              <a:t> at RD 74/3 mile in </a:t>
            </a:r>
            <a:r>
              <a:rPr lang="en-US" sz="1600" b="1" dirty="0" err="1">
                <a:solidFill>
                  <a:schemeClr val="bg1"/>
                </a:solidFill>
              </a:rPr>
              <a:t>Adhanur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Village( </a:t>
            </a:r>
            <a:r>
              <a:rPr lang="en-US" sz="1600" b="1" dirty="0" err="1">
                <a:solidFill>
                  <a:schemeClr val="bg1"/>
                </a:solidFill>
              </a:rPr>
              <a:t>Cuddalore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District) </a:t>
            </a:r>
            <a:r>
              <a:rPr lang="en-US" sz="1600" b="1" dirty="0">
                <a:solidFill>
                  <a:schemeClr val="bg1"/>
                </a:solidFill>
              </a:rPr>
              <a:t>and </a:t>
            </a:r>
            <a:r>
              <a:rPr lang="en-US" sz="1600" b="1" dirty="0" err="1">
                <a:solidFill>
                  <a:schemeClr val="bg1"/>
                </a:solidFill>
              </a:rPr>
              <a:t>Kumaramangalam</a:t>
            </a:r>
            <a:r>
              <a:rPr lang="en-US" sz="1600" b="1" dirty="0">
                <a:solidFill>
                  <a:schemeClr val="bg1"/>
                </a:solidFill>
              </a:rPr>
              <a:t> village </a:t>
            </a:r>
            <a:r>
              <a:rPr lang="en-US" sz="1600" b="1" dirty="0" smtClean="0">
                <a:solidFill>
                  <a:schemeClr val="bg1"/>
                </a:solidFill>
              </a:rPr>
              <a:t>(</a:t>
            </a:r>
            <a:r>
              <a:rPr lang="en-US" sz="1600" b="1" dirty="0" err="1" smtClean="0">
                <a:solidFill>
                  <a:schemeClr val="bg1"/>
                </a:solidFill>
              </a:rPr>
              <a:t>Nagapattinam</a:t>
            </a:r>
            <a:r>
              <a:rPr lang="en-US" sz="1600" b="1" dirty="0" smtClean="0">
                <a:solidFill>
                  <a:schemeClr val="bg1"/>
                </a:solidFill>
              </a:rPr>
              <a:t> District)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36" name="Table 36">
            <a:extLst>
              <a:ext uri="{FF2B5EF4-FFF2-40B4-BE49-F238E27FC236}">
                <a16:creationId xmlns="" xmlns:a16="http://schemas.microsoft.com/office/drawing/2014/main" id="{F2FF272A-73FD-455E-A631-7EF165786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4066995"/>
              </p:ext>
            </p:extLst>
          </p:nvPr>
        </p:nvGraphicFramePr>
        <p:xfrm>
          <a:off x="130743" y="3217860"/>
          <a:ext cx="4287252" cy="1851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72">
                  <a:extLst>
                    <a:ext uri="{9D8B030D-6E8A-4147-A177-3AD203B41FA5}">
                      <a16:colId xmlns="" xmlns:a16="http://schemas.microsoft.com/office/drawing/2014/main" val="1370675259"/>
                    </a:ext>
                  </a:extLst>
                </a:gridCol>
                <a:gridCol w="3617580">
                  <a:extLst>
                    <a:ext uri="{9D8B030D-6E8A-4147-A177-3AD203B41FA5}">
                      <a16:colId xmlns="" xmlns:a16="http://schemas.microsoft.com/office/drawing/2014/main" val="2812061405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r>
                        <a:rPr lang="en-IN" sz="1400" dirty="0"/>
                        <a:t>AS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G.O.(</a:t>
                      </a:r>
                      <a:r>
                        <a:rPr lang="en-US" sz="1200" dirty="0" err="1" smtClean="0">
                          <a:latin typeface="Arial" pitchFamily="34" charset="0"/>
                          <a:cs typeface="Arial" pitchFamily="34" charset="0"/>
                        </a:rPr>
                        <a:t>Ms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) No.290 PW (Q2) Department, dated 02.11.2018.</a:t>
                      </a:r>
                      <a:r>
                        <a:rPr lang="en-IN" sz="1200" dirty="0" smtClean="0">
                          <a:latin typeface="Arial" pitchFamily="34" charset="0"/>
                          <a:cs typeface="Arial" pitchFamily="34" charset="0"/>
                        </a:rPr>
                        <a:t> Rs.396.41 </a:t>
                      </a:r>
                      <a:r>
                        <a:rPr lang="en-IN" sz="1200" dirty="0" err="1" smtClean="0">
                          <a:latin typeface="Arial" pitchFamily="34" charset="0"/>
                          <a:cs typeface="Arial" pitchFamily="34" charset="0"/>
                        </a:rPr>
                        <a:t>crore</a:t>
                      </a:r>
                      <a:r>
                        <a:rPr lang="en-IN" sz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645673297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IN" sz="1400"/>
                        <a:t>RAS 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/>
                        </a:rPr>
                        <a:t>G.O.(</a:t>
                      </a: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/>
                        </a:rPr>
                        <a:t>Ms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/>
                        </a:rPr>
                        <a:t>) No.13 PW(Q2) Department, dated 06.01.2020. Rs.463.25 </a:t>
                      </a: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/>
                        </a:rPr>
                        <a:t>crore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856450354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IN" sz="1400"/>
                        <a:t>RAS 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G.O.(</a:t>
                      </a: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</a:rPr>
                        <a:t>Ms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) No.32 WR (S2) Department, dated 01.03.2024. Rs.465.43 </a:t>
                      </a: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</a:rPr>
                        <a:t>crore</a:t>
                      </a:r>
                      <a:endParaRPr lang="en-US" sz="12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4017448741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7E0D4B2-C809-4D7C-8434-D0F42C6BF5C3}"/>
              </a:ext>
            </a:extLst>
          </p:cNvPr>
          <p:cNvSpPr txBox="1"/>
          <p:nvPr/>
        </p:nvSpPr>
        <p:spPr>
          <a:xfrm>
            <a:off x="10842" y="706663"/>
            <a:ext cx="4407167" cy="214674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  <a:t>Attach Photo Only</a:t>
            </a:r>
          </a:p>
          <a:p>
            <a:endParaRPr lang="en-IN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93EF4BF-6BB6-4F13-9C85-D0D9B6393C20}"/>
              </a:ext>
            </a:extLst>
          </p:cNvPr>
          <p:cNvSpPr txBox="1"/>
          <p:nvPr/>
        </p:nvSpPr>
        <p:spPr>
          <a:xfrm>
            <a:off x="4508233" y="4340633"/>
            <a:ext cx="2169292" cy="300082"/>
          </a:xfrm>
          <a:prstGeom prst="rect">
            <a:avLst/>
          </a:prstGeom>
          <a:solidFill>
            <a:srgbClr val="0070C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I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Ayacut Benefited in Ha.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C10E05F-7972-43CF-AB75-E23156F0DD7B}"/>
              </a:ext>
            </a:extLst>
          </p:cNvPr>
          <p:cNvSpPr txBox="1"/>
          <p:nvPr/>
        </p:nvSpPr>
        <p:spPr>
          <a:xfrm>
            <a:off x="6762349" y="4322878"/>
            <a:ext cx="2180122" cy="300082"/>
          </a:xfrm>
          <a:prstGeom prst="rect">
            <a:avLst/>
          </a:prstGeom>
          <a:solidFill>
            <a:srgbClr val="FFC00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10,945.24</a:t>
            </a:r>
          </a:p>
        </p:txBody>
      </p:sp>
      <p:pic>
        <p:nvPicPr>
          <p:cNvPr id="26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54" y="722679"/>
            <a:ext cx="4409694" cy="230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2000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790" y="179215"/>
            <a:ext cx="8438226" cy="5094117"/>
          </a:xfrm>
        </p:spPr>
        <p:txBody>
          <a:bodyPr>
            <a:normAutofit fontScale="25000" lnSpcReduction="20000"/>
          </a:bodyPr>
          <a:lstStyle/>
          <a:p>
            <a:pPr marL="257175" indent="-257175" algn="just">
              <a:lnSpc>
                <a:spcPct val="150000"/>
              </a:lnSpc>
              <a:spcBef>
                <a:spcPts val="66"/>
              </a:spcBef>
              <a:buClr>
                <a:srgbClr val="000000"/>
              </a:buClr>
              <a:buSzTx/>
              <a:buFont typeface="Wingdings" panose="05000000000000000000" pitchFamily="2" charset="2"/>
              <a:buChar char="§"/>
            </a:pPr>
            <a:r>
              <a:rPr lang="en-US" sz="8000" dirty="0">
                <a:solidFill>
                  <a:srgbClr val="0000CC"/>
                </a:solidFill>
                <a:latin typeface="Arial" panose="020B0604020202020204" pitchFamily="34" charset="0"/>
              </a:rPr>
              <a:t>This barrage is constructed across river </a:t>
            </a:r>
            <a:r>
              <a:rPr lang="en-US" sz="8000" dirty="0" err="1">
                <a:solidFill>
                  <a:srgbClr val="0000CC"/>
                </a:solidFill>
                <a:latin typeface="Arial" panose="020B0604020202020204" pitchFamily="34" charset="0"/>
              </a:rPr>
              <a:t>Coleroon</a:t>
            </a:r>
            <a:r>
              <a:rPr lang="en-US" sz="8000" dirty="0">
                <a:solidFill>
                  <a:srgbClr val="0000CC"/>
                </a:solidFill>
                <a:latin typeface="Arial" panose="020B0604020202020204" pitchFamily="34" charset="0"/>
              </a:rPr>
              <a:t> at RD 74/3 mile for a length of 1064.40m to store 0.334TMC </a:t>
            </a:r>
            <a:r>
              <a:rPr lang="en-US" sz="8000" dirty="0" smtClean="0">
                <a:solidFill>
                  <a:srgbClr val="0000CC"/>
                </a:solidFill>
                <a:latin typeface="Arial" panose="020B0604020202020204" pitchFamily="34" charset="0"/>
              </a:rPr>
              <a:t>water.</a:t>
            </a:r>
          </a:p>
          <a:p>
            <a:pPr marL="257175" indent="-257175" algn="just">
              <a:lnSpc>
                <a:spcPct val="150000"/>
              </a:lnSpc>
              <a:spcBef>
                <a:spcPts val="66"/>
              </a:spcBef>
              <a:buClr>
                <a:srgbClr val="000000"/>
              </a:buClr>
              <a:buSzTx/>
              <a:buFont typeface="Wingdings" panose="05000000000000000000" pitchFamily="2" charset="2"/>
              <a:buChar char="§"/>
            </a:pPr>
            <a:r>
              <a:rPr lang="en-US" sz="8000" dirty="0" smtClean="0">
                <a:solidFill>
                  <a:srgbClr val="0000CC"/>
                </a:solidFill>
                <a:latin typeface="Arial" panose="020B0604020202020204" pitchFamily="34" charset="0"/>
              </a:rPr>
              <a:t>Barrage consists </a:t>
            </a:r>
            <a:r>
              <a:rPr lang="en-US" sz="8000" dirty="0">
                <a:solidFill>
                  <a:srgbClr val="0000CC"/>
                </a:solidFill>
                <a:latin typeface="Arial" panose="020B0604020202020204" pitchFamily="34" charset="0"/>
              </a:rPr>
              <a:t>of 72 vents of size 10.60 x 3.05m and 12 Scour vents of size 10.60 x 3.55m with the discharging capacity of 4,55,726 cusecs.</a:t>
            </a:r>
          </a:p>
          <a:p>
            <a:pPr marL="257175" lvl="0" indent="-257175" algn="just">
              <a:lnSpc>
                <a:spcPct val="150000"/>
              </a:lnSpc>
              <a:spcBef>
                <a:spcPts val="66"/>
              </a:spcBef>
              <a:buClr>
                <a:srgbClr val="000000"/>
              </a:buClr>
              <a:buSzTx/>
              <a:buFont typeface="Wingdings" panose="05000000000000000000" pitchFamily="2" charset="2"/>
              <a:buChar char="§"/>
            </a:pPr>
            <a:r>
              <a:rPr lang="en-US" sz="8000" dirty="0">
                <a:solidFill>
                  <a:srgbClr val="0000CC"/>
                </a:solidFill>
                <a:latin typeface="Arial" panose="020B0604020202020204" pitchFamily="34" charset="0"/>
              </a:rPr>
              <a:t>To stabilize an </a:t>
            </a:r>
            <a:r>
              <a:rPr lang="en-IN" sz="8000" dirty="0" err="1">
                <a:solidFill>
                  <a:srgbClr val="0000CC"/>
                </a:solidFill>
                <a:latin typeface="Arial" panose="020B0604020202020204" pitchFamily="34" charset="0"/>
              </a:rPr>
              <a:t>Ayacut</a:t>
            </a:r>
            <a:r>
              <a:rPr lang="en-IN" sz="8000" dirty="0">
                <a:solidFill>
                  <a:srgbClr val="0000CC"/>
                </a:solidFill>
                <a:latin typeface="Arial" panose="020B0604020202020204" pitchFamily="34" charset="0"/>
              </a:rPr>
              <a:t> of 6320 Acres in </a:t>
            </a:r>
            <a:r>
              <a:rPr lang="en-IN" sz="8000" dirty="0" err="1">
                <a:solidFill>
                  <a:srgbClr val="0000CC"/>
                </a:solidFill>
                <a:latin typeface="Arial" panose="020B0604020202020204" pitchFamily="34" charset="0"/>
              </a:rPr>
              <a:t>Mayiladudurai</a:t>
            </a:r>
            <a:r>
              <a:rPr lang="en-IN" sz="8000" dirty="0">
                <a:solidFill>
                  <a:srgbClr val="0000CC"/>
                </a:solidFill>
                <a:latin typeface="Arial" panose="020B0604020202020204" pitchFamily="34" charset="0"/>
              </a:rPr>
              <a:t> and </a:t>
            </a:r>
            <a:r>
              <a:rPr lang="en-IN" sz="8000" dirty="0" err="1">
                <a:solidFill>
                  <a:srgbClr val="0000CC"/>
                </a:solidFill>
                <a:latin typeface="Arial" panose="020B0604020202020204" pitchFamily="34" charset="0"/>
              </a:rPr>
              <a:t>Sirkazhi</a:t>
            </a:r>
            <a:r>
              <a:rPr lang="en-IN" sz="80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IN" sz="8000" dirty="0" err="1">
                <a:solidFill>
                  <a:srgbClr val="0000CC"/>
                </a:solidFill>
                <a:latin typeface="Arial" panose="020B0604020202020204" pitchFamily="34" charset="0"/>
              </a:rPr>
              <a:t>Taluks</a:t>
            </a:r>
            <a:r>
              <a:rPr lang="en-IN" sz="8000" dirty="0">
                <a:solidFill>
                  <a:srgbClr val="0000CC"/>
                </a:solidFill>
                <a:latin typeface="Arial" panose="020B0604020202020204" pitchFamily="34" charset="0"/>
              </a:rPr>
              <a:t> of </a:t>
            </a:r>
            <a:r>
              <a:rPr lang="en-IN" sz="8000" dirty="0" err="1">
                <a:solidFill>
                  <a:srgbClr val="0000CC"/>
                </a:solidFill>
                <a:latin typeface="Arial" panose="020B0604020202020204" pitchFamily="34" charset="0"/>
              </a:rPr>
              <a:t>Nagapattinam</a:t>
            </a:r>
            <a:r>
              <a:rPr lang="en-IN" sz="8000" dirty="0">
                <a:solidFill>
                  <a:srgbClr val="0000CC"/>
                </a:solidFill>
                <a:latin typeface="Arial" panose="020B0604020202020204" pitchFamily="34" charset="0"/>
              </a:rPr>
              <a:t> District through </a:t>
            </a:r>
            <a:r>
              <a:rPr lang="en-IN" sz="8000" dirty="0" err="1">
                <a:solidFill>
                  <a:srgbClr val="0000CC"/>
                </a:solidFill>
                <a:latin typeface="Arial" panose="020B0604020202020204" pitchFamily="34" charset="0"/>
              </a:rPr>
              <a:t>Southrajan</a:t>
            </a:r>
            <a:r>
              <a:rPr lang="en-IN" sz="8000" dirty="0">
                <a:solidFill>
                  <a:srgbClr val="0000CC"/>
                </a:solidFill>
                <a:latin typeface="Arial" panose="020B0604020202020204" pitchFamily="34" charset="0"/>
              </a:rPr>
              <a:t> channel and 16313 Acres in </a:t>
            </a:r>
            <a:r>
              <a:rPr lang="en-IN" sz="8000" dirty="0" err="1">
                <a:solidFill>
                  <a:srgbClr val="0000CC"/>
                </a:solidFill>
                <a:latin typeface="Arial" panose="020B0604020202020204" pitchFamily="34" charset="0"/>
              </a:rPr>
              <a:t>Kattumannarkoil</a:t>
            </a:r>
            <a:r>
              <a:rPr lang="en-IN" sz="8000" dirty="0">
                <a:solidFill>
                  <a:srgbClr val="0000CC"/>
                </a:solidFill>
                <a:latin typeface="Arial" panose="020B0604020202020204" pitchFamily="34" charset="0"/>
              </a:rPr>
              <a:t> and Chidambaram </a:t>
            </a:r>
            <a:r>
              <a:rPr lang="en-IN" sz="8000" dirty="0" err="1">
                <a:solidFill>
                  <a:srgbClr val="0000CC"/>
                </a:solidFill>
                <a:latin typeface="Arial" panose="020B0604020202020204" pitchFamily="34" charset="0"/>
              </a:rPr>
              <a:t>Taluks</a:t>
            </a:r>
            <a:r>
              <a:rPr lang="en-IN" sz="8000" dirty="0">
                <a:solidFill>
                  <a:srgbClr val="0000CC"/>
                </a:solidFill>
                <a:latin typeface="Arial" panose="020B0604020202020204" pitchFamily="34" charset="0"/>
              </a:rPr>
              <a:t> of </a:t>
            </a:r>
            <a:r>
              <a:rPr lang="en-IN" sz="8000" dirty="0" err="1">
                <a:solidFill>
                  <a:srgbClr val="0000CC"/>
                </a:solidFill>
                <a:latin typeface="Arial" panose="020B0604020202020204" pitchFamily="34" charset="0"/>
              </a:rPr>
              <a:t>Cuddalore</a:t>
            </a:r>
            <a:r>
              <a:rPr lang="en-IN" sz="8000" dirty="0">
                <a:solidFill>
                  <a:srgbClr val="0000CC"/>
                </a:solidFill>
                <a:latin typeface="Arial" panose="020B0604020202020204" pitchFamily="34" charset="0"/>
              </a:rPr>
              <a:t> District through </a:t>
            </a:r>
            <a:r>
              <a:rPr lang="en-IN" sz="8000" dirty="0" err="1">
                <a:solidFill>
                  <a:srgbClr val="0000CC"/>
                </a:solidFill>
                <a:latin typeface="Arial" panose="020B0604020202020204" pitchFamily="34" charset="0"/>
              </a:rPr>
              <a:t>Northrajan</a:t>
            </a:r>
            <a:r>
              <a:rPr lang="en-IN" sz="8000" dirty="0">
                <a:solidFill>
                  <a:srgbClr val="0000CC"/>
                </a:solidFill>
                <a:latin typeface="Arial" panose="020B0604020202020204" pitchFamily="34" charset="0"/>
              </a:rPr>
              <a:t> channel and </a:t>
            </a:r>
            <a:r>
              <a:rPr lang="en-IN" sz="8000" dirty="0" err="1">
                <a:solidFill>
                  <a:srgbClr val="0000CC"/>
                </a:solidFill>
                <a:latin typeface="Arial" panose="020B0604020202020204" pitchFamily="34" charset="0"/>
              </a:rPr>
              <a:t>Khansahib</a:t>
            </a:r>
            <a:r>
              <a:rPr lang="en-IN" sz="8000" dirty="0">
                <a:solidFill>
                  <a:srgbClr val="0000CC"/>
                </a:solidFill>
                <a:latin typeface="Arial" panose="020B0604020202020204" pitchFamily="34" charset="0"/>
              </a:rPr>
              <a:t> canal. </a:t>
            </a:r>
          </a:p>
          <a:p>
            <a:pPr marL="257175" lvl="0" indent="-257175" algn="just">
              <a:lnSpc>
                <a:spcPct val="150000"/>
              </a:lnSpc>
              <a:spcBef>
                <a:spcPts val="66"/>
              </a:spcBef>
              <a:buClr>
                <a:srgbClr val="000000"/>
              </a:buClr>
              <a:buSzTx/>
              <a:buFont typeface="Wingdings" panose="05000000000000000000" pitchFamily="2" charset="2"/>
              <a:buChar char="§"/>
            </a:pPr>
            <a:r>
              <a:rPr lang="en-US" sz="8000" dirty="0">
                <a:solidFill>
                  <a:srgbClr val="0000CC"/>
                </a:solidFill>
                <a:latin typeface="Arial" panose="020B0604020202020204" pitchFamily="34" charset="0"/>
              </a:rPr>
              <a:t>307 deep </a:t>
            </a:r>
            <a:r>
              <a:rPr lang="en-US" sz="8000" dirty="0" smtClean="0">
                <a:solidFill>
                  <a:srgbClr val="0000CC"/>
                </a:solidFill>
                <a:latin typeface="Arial" panose="020B0604020202020204" pitchFamily="34" charset="0"/>
              </a:rPr>
              <a:t>bore wells </a:t>
            </a:r>
            <a:r>
              <a:rPr lang="en-US" sz="8000" dirty="0">
                <a:solidFill>
                  <a:srgbClr val="0000CC"/>
                </a:solidFill>
                <a:latin typeface="Arial" panose="020B0604020202020204" pitchFamily="34" charset="0"/>
              </a:rPr>
              <a:t>nearby the river course on both sides of the river would be stabilized.</a:t>
            </a:r>
          </a:p>
          <a:p>
            <a:pPr marL="257175" lvl="0" indent="-257175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Tx/>
              <a:buFont typeface="Wingdings" panose="05000000000000000000" pitchFamily="2" charset="2"/>
              <a:buChar char="§"/>
            </a:pPr>
            <a:r>
              <a:rPr lang="en-US" sz="8000" dirty="0">
                <a:solidFill>
                  <a:srgbClr val="0000CC"/>
                </a:solidFill>
                <a:latin typeface="Arial" panose="020B0604020202020204" pitchFamily="34" charset="0"/>
              </a:rPr>
              <a:t>Work  commenced on 04.05.2019 and nearing completion.</a:t>
            </a:r>
          </a:p>
          <a:p>
            <a:pPr marL="257175" lvl="0" indent="-257175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Tx/>
              <a:buFont typeface="Wingdings" panose="05000000000000000000" pitchFamily="2" charset="2"/>
              <a:buChar char="§"/>
            </a:pPr>
            <a:r>
              <a:rPr lang="en-US" sz="8000" dirty="0">
                <a:solidFill>
                  <a:srgbClr val="0000CC"/>
                </a:solidFill>
                <a:latin typeface="Arial" panose="020B0604020202020204" pitchFamily="34" charset="0"/>
              </a:rPr>
              <a:t>Expenditure incurred Rs.430.25 </a:t>
            </a:r>
            <a:r>
              <a:rPr lang="en-US" sz="8000" dirty="0" err="1">
                <a:solidFill>
                  <a:srgbClr val="0000CC"/>
                </a:solidFill>
                <a:latin typeface="Arial" panose="020B0604020202020204" pitchFamily="34" charset="0"/>
              </a:rPr>
              <a:t>crore</a:t>
            </a:r>
            <a:r>
              <a:rPr lang="en-US" sz="8000" dirty="0">
                <a:solidFill>
                  <a:srgbClr val="0000CC"/>
                </a:solidFill>
                <a:latin typeface="Arial" panose="020B0604020202020204" pitchFamily="34" charset="0"/>
              </a:rPr>
              <a:t>  </a:t>
            </a:r>
            <a:endParaRPr lang="en-US" sz="8000" dirty="0" smtClean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marL="257175" lvl="0" indent="-257175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Tx/>
              <a:buFont typeface="Wingdings" panose="05000000000000000000" pitchFamily="2" charset="2"/>
              <a:buChar char="§"/>
            </a:pPr>
            <a:endParaRPr lang="en-US" sz="6200" dirty="0" smtClean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endParaRPr lang="en-US" dirty="0" smtClean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67412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ject 3"/>
          <p:cNvSpPr txBox="1">
            <a:spLocks noChangeArrowheads="1"/>
          </p:cNvSpPr>
          <p:nvPr/>
        </p:nvSpPr>
        <p:spPr bwMode="auto">
          <a:xfrm>
            <a:off x="107504" y="401626"/>
            <a:ext cx="8856984" cy="349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8353" rIns="0" bIns="0">
            <a:spAutoFit/>
          </a:bodyPr>
          <a:lstStyle>
            <a:lvl1pPr marL="273050" indent="-261938" eaLnBrk="0" hangingPunct="0">
              <a:tabLst>
                <a:tab pos="273050" algn="l"/>
                <a:tab pos="2746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273050" algn="l"/>
                <a:tab pos="2746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273050" algn="l"/>
                <a:tab pos="2746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273050" algn="l"/>
                <a:tab pos="2746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273050" algn="l"/>
                <a:tab pos="2746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2746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2746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2746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  <a:tab pos="2746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257175" lvl="0" indent="-257175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</a:rPr>
              <a:t>Land Acquisition cost of Rs.31.35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</a:rPr>
              <a:t>crore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</a:rPr>
              <a:t> vide G.O.(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</a:rPr>
              <a:t>Ms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</a:rPr>
              <a:t>) No.48 Public Works (Q2) Department, dated 23.02.2018</a:t>
            </a:r>
            <a:r>
              <a:rPr lang="en-US" sz="2000" dirty="0" smtClean="0">
                <a:solidFill>
                  <a:srgbClr val="0000CC"/>
                </a:solidFill>
                <a:latin typeface="Arial" panose="020B0604020202020204" pitchFamily="34" charset="0"/>
              </a:rPr>
              <a:t>.</a:t>
            </a:r>
          </a:p>
          <a:p>
            <a:pPr marL="257175" lvl="0" indent="-257175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0000CC"/>
                </a:solidFill>
                <a:latin typeface="Arial" panose="020B0604020202020204" pitchFamily="34" charset="0"/>
              </a:rPr>
              <a:t>The 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</a:rPr>
              <a:t>compensation amount of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</a:rPr>
              <a:t>Rs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</a:rPr>
              <a:t>. 31.35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</a:rPr>
              <a:t>Crore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</a:rPr>
              <a:t> for acquiring 103.075 Ha of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</a:rPr>
              <a:t>Patta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</a:rPr>
              <a:t> Lands and 49.94 Ha of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</a:rPr>
              <a:t>Poramboke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</a:rPr>
              <a:t> lands has been transferred to the District Collectors of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</a:rPr>
              <a:t>Cuddalore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</a:rPr>
              <a:t>Mayiladuthurai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</a:rPr>
              <a:t> and </a:t>
            </a:r>
            <a:r>
              <a:rPr lang="en-US" sz="2000" dirty="0" err="1">
                <a:solidFill>
                  <a:srgbClr val="0000CC"/>
                </a:solidFill>
                <a:latin typeface="Arial" panose="020B0604020202020204" pitchFamily="34" charset="0"/>
              </a:rPr>
              <a:t>Thanjavur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</a:rPr>
              <a:t> districts.</a:t>
            </a:r>
          </a:p>
          <a:p>
            <a:pPr marL="257175" lvl="0" indent="-257175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</a:rPr>
              <a:t>Completion of work getting  delayed due to Court case.</a:t>
            </a:r>
          </a:p>
          <a:p>
            <a:pPr marL="257175" indent="-257175" algn="just" eaLnBrk="1" hangingPunct="1">
              <a:lnSpc>
                <a:spcPct val="150000"/>
              </a:lnSpc>
              <a:spcBef>
                <a:spcPts val="66"/>
              </a:spcBef>
              <a:buFont typeface="Wingdings" panose="05000000000000000000" pitchFamily="2" charset="2"/>
              <a:buChar char="§"/>
            </a:pPr>
            <a:endParaRPr lang="en-US" sz="1500" dirty="0" smtClean="0">
              <a:solidFill>
                <a:srgbClr val="0000CC"/>
              </a:solidFill>
              <a:latin typeface="Arial" panose="020B0604020202020204" pitchFamily="34" charset="0"/>
              <a:cs typeface="Arial"/>
            </a:endParaRPr>
          </a:p>
          <a:p>
            <a:pPr marL="257175" indent="-257175" algn="just" eaLnBrk="1" hangingPunct="1">
              <a:lnSpc>
                <a:spcPct val="150000"/>
              </a:lnSpc>
              <a:spcBef>
                <a:spcPts val="66"/>
              </a:spcBef>
              <a:buFont typeface="Wingdings" panose="05000000000000000000" pitchFamily="2" charset="2"/>
              <a:buChar char="§"/>
            </a:pPr>
            <a:endParaRPr lang="en-US" sz="1500" dirty="0">
              <a:solidFill>
                <a:srgbClr val="0000CC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1999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627" y="370584"/>
            <a:ext cx="8866422" cy="437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56092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272" y="146452"/>
            <a:ext cx="8401231" cy="44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6814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771" b="39147"/>
          <a:stretch/>
        </p:blipFill>
        <p:spPr bwMode="auto">
          <a:xfrm>
            <a:off x="150036" y="277346"/>
            <a:ext cx="8712968" cy="222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 descr="IMG_16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2620349"/>
            <a:ext cx="4311670" cy="203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0778" y="2684208"/>
            <a:ext cx="4099694" cy="203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00389" y="4251883"/>
            <a:ext cx="2249056" cy="261596"/>
          </a:xfrm>
          <a:prstGeom prst="rect">
            <a:avLst/>
          </a:prstGeom>
          <a:noFill/>
        </p:spPr>
        <p:txBody>
          <a:bodyPr wrap="square" lIns="91426" tIns="45713" rIns="91426" bIns="45713">
            <a:spAutoFit/>
          </a:bodyPr>
          <a:lstStyle/>
          <a:p>
            <a:pPr algn="just"/>
            <a:r>
              <a:rPr lang="en-IN" altLang="en-US" sz="1100" b="1" dirty="0">
                <a:solidFill>
                  <a:srgbClr val="FFFF00"/>
                </a:solidFill>
                <a:latin typeface="+mj-lt"/>
                <a:ea typeface="Verdana" panose="020B0604030504040204" pitchFamily="34" charset="0"/>
                <a:cs typeface="TAU-Marutham" pitchFamily="34" charset="0"/>
              </a:rPr>
              <a:t>NORTHRAJAN HEAD SLUICE 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5741470" y="4251896"/>
            <a:ext cx="2468468" cy="261596"/>
          </a:xfrm>
          <a:prstGeom prst="rect">
            <a:avLst/>
          </a:prstGeom>
          <a:noFill/>
        </p:spPr>
        <p:txBody>
          <a:bodyPr wrap="square" lIns="91426" tIns="45713" rIns="91426" bIns="45713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 eaLnBrk="1" fontAlgn="auto" hangingPunct="1">
              <a:defRPr sz="1100" b="1">
                <a:solidFill>
                  <a:srgbClr val="FFFF00"/>
                </a:solidFill>
                <a:latin typeface="+mj-lt"/>
                <a:ea typeface="Verdana" panose="020B0604030504040204" pitchFamily="34" charset="0"/>
                <a:cs typeface="TAU-Marutham" pitchFamily="34" charset="0"/>
              </a:defRPr>
            </a:lvl1pPr>
          </a:lstStyle>
          <a:p>
            <a:r>
              <a:rPr lang="en-IN" altLang="en-US" dirty="0"/>
              <a:t>SOUTHRAJAN HEAD SLUICE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5095475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2743</TotalTime>
  <Words>355</Words>
  <Application>Microsoft Office PowerPoint</Application>
  <PresentationFormat>On-screen Show (16:9)</PresentationFormat>
  <Paragraphs>59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Simple 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</dc:title>
  <dc:creator>S7 E3</dc:creator>
  <cp:lastModifiedBy>AE</cp:lastModifiedBy>
  <cp:revision>585</cp:revision>
  <cp:lastPrinted>2024-09-20T07:26:04Z</cp:lastPrinted>
  <dcterms:modified xsi:type="dcterms:W3CDTF">2024-09-24T12:26:03Z</dcterms:modified>
</cp:coreProperties>
</file>