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7"/>
  </p:notesMasterIdLst>
  <p:handoutMasterIdLst>
    <p:handoutMasterId r:id="rId8"/>
  </p:handoutMasterIdLst>
  <p:sldIdLst>
    <p:sldId id="792" r:id="rId2"/>
    <p:sldId id="806" r:id="rId3"/>
    <p:sldId id="807" r:id="rId4"/>
    <p:sldId id="793" r:id="rId5"/>
    <p:sldId id="794" r:id="rId6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00CC"/>
    <a:srgbClr val="800080"/>
    <a:srgbClr val="FF0000"/>
    <a:srgbClr val="006600"/>
    <a:srgbClr val="CCECFF"/>
    <a:srgbClr val="3399FF"/>
    <a:srgbClr val="33CC33"/>
    <a:srgbClr val="66CCFF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A502D5-720B-41B3-AE32-042808B06382}">
  <a:tblStyle styleId="{2CA502D5-720B-41B3-AE32-042808B0638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460E23A-47E5-4302-8268-F215B4C3CBD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CAB2D85-B049-48A6-92C4-495F78FA2C8D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B390AE-16BA-4ED9-B44F-31E67AAD987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E49BDB2-0FFA-4CA7-BDFA-E661BBCDB3F4}" styleName="Table_4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tcBdr/>
        <a:fill>
          <a:solidFill>
            <a:srgbClr val="CDD8F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8F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DE873EC-06E2-4966-A7EA-807F8884F583}" styleName="Table_5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201" autoAdjust="0"/>
    <p:restoredTop sz="91931" autoAdjust="0"/>
  </p:normalViewPr>
  <p:slideViewPr>
    <p:cSldViewPr snapToGrid="0">
      <p:cViewPr>
        <p:scale>
          <a:sx n="100" d="100"/>
          <a:sy n="100" d="100"/>
        </p:scale>
        <p:origin x="-40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70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111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69B84-8A1A-4E3C-A92A-9CE06F50A697}" type="datetimeFigureOut">
              <a:rPr lang="en-US" smtClean="0"/>
              <a:pPr/>
              <a:t>9/25/2024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068"/>
            <a:ext cx="3170717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75" y="9119068"/>
            <a:ext cx="3170717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360ED-2641-4ADE-8C8F-A5A3D1013F3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496340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3169699" cy="4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844" y="1"/>
            <a:ext cx="3169699" cy="4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55" y="4560900"/>
            <a:ext cx="5851496" cy="431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120156"/>
            <a:ext cx="3169699" cy="4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844" y="9120156"/>
            <a:ext cx="3169699" cy="4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797998"/>
      </p:ext>
    </p:extLst>
  </p:cSld>
  <p:clrMap bg1="lt1" tx1="dk1" bg2="dk2" tx2="lt2" accent1="accent1" accent2="accent2" accent3="accent3" accent4="accent4" accent5="accent5" accent6="accent6" hlink="hlink" folHlink="folHlink"/>
  <p:hf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4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27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95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2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77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35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205" indent="0">
              <a:buNone/>
              <a:defRPr sz="1600" b="1"/>
            </a:lvl8pPr>
            <a:lvl9pPr marL="36563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4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205" indent="0">
              <a:buNone/>
              <a:defRPr sz="1600" b="1"/>
            </a:lvl8pPr>
            <a:lvl9pPr marL="36563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36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57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3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205" indent="0">
              <a:buNone/>
              <a:defRPr sz="900"/>
            </a:lvl8pPr>
            <a:lvl9pPr marL="36563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00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6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205" indent="0">
              <a:buNone/>
              <a:defRPr sz="2000"/>
            </a:lvl8pPr>
            <a:lvl9pPr marL="3656324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205" indent="0">
              <a:buNone/>
              <a:defRPr sz="900"/>
            </a:lvl8pPr>
            <a:lvl9pPr marL="36563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6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7" tIns="45709" rIns="91417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9"/>
            <a:ext cx="2133600" cy="273844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9"/>
            <a:ext cx="2895600" cy="273844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9"/>
            <a:ext cx="2133600" cy="273844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2E67B4C-AE08-4957-9A32-214B97E4A2B1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52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defTabSz="914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66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86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5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" y="27188"/>
            <a:ext cx="9143999" cy="507817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342839" indent="-342839" algn="ctr">
              <a:lnSpc>
                <a:spcPct val="150000"/>
              </a:lnSpc>
            </a:pP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Dam Rehabilitation and Improvement Project (DRIP-I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(SPMU, O&amp;M &amp; SDSO)</a:t>
            </a:r>
            <a:endParaRPr lang="en-US" altLang="en-US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" y="563114"/>
            <a:ext cx="8915400" cy="44011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 marL="342839" indent="-342839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 ensure the strength, safety and to improve the operational performance of the existing Dams of Tamil Nadu, DRIP-I was implemented with World Bank loan assistance.</a:t>
            </a:r>
          </a:p>
          <a:p>
            <a:pPr marL="342839" indent="-342839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Project cost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803.49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crore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- WRD:</a:t>
            </a:r>
            <a:r>
              <a:rPr lang="en-IN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Rs.527.94crore,               TANGEDCO: Rs.260.14crore and AED: Rs.15.41crore</a:t>
            </a:r>
          </a:p>
          <a:p>
            <a:pPr marL="342839" indent="-342839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Project period 2012- 2021.</a:t>
            </a:r>
          </a:p>
          <a:p>
            <a:pPr marL="342839" indent="-342839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69 TNWRD Dams and 19 TANGEDCO Dams were rehabilitated.</a:t>
            </a:r>
          </a:p>
          <a:p>
            <a:pPr marL="342839" indent="-342839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Catchment area treatment works in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Krishnagiri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Kundha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Dams were carried out by AED.</a:t>
            </a:r>
          </a:p>
          <a:p>
            <a:pPr marL="342839" indent="-342839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Over all project expenditure up to April-2021 : Rs.660.39crore.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1600" b="1" u="sng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LIST OF DRIP-I DAMS 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b="1" u="sng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1600" b="1" u="sng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71500"/>
            <a:ext cx="8458200" cy="4343400"/>
          </a:xfrm>
        </p:spPr>
        <p:txBody>
          <a:bodyPr>
            <a:normAutofit/>
          </a:bodyPr>
          <a:lstStyle/>
          <a:p>
            <a:pPr algn="l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5469183"/>
              </p:ext>
            </p:extLst>
          </p:nvPr>
        </p:nvGraphicFramePr>
        <p:xfrm>
          <a:off x="228610" y="352436"/>
          <a:ext cx="8763001" cy="440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2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68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06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31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68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5941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44780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Sl. No.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Name of the Dams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Sl. No.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Name of the Dams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Sl. No.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Name of the Dams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Sl. No.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Name of the Dams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Sl. No.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8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Name of the Dams</a:t>
                      </a:r>
                      <a:endParaRPr lang="en-US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Adavinainarkovil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Gunderipallam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Manjalar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Poigaiyar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 &amp;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Thunakadavu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&amp;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Peruvaripallam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en-US" sz="7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Kariakoil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Marudhanadhi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44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Ponnaniyar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59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Upper (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Tirpur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en-US" sz="7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Amaravathi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Karuppanadhi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31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Mettur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Poondi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Upper (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Trichy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Anaikuttam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Kelavarapalli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Mordhana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46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Ramanadhi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61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Upper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Nirar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Weir.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Anaimaduvu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Kesarigulihalla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Nagavathi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Red Hills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62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Vadakkupaichaiyar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endParaRPr lang="en-US" sz="7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Bhavanisagar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Kodaganar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Nambiar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Sathanur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63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Vaigai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Chembarampakkam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Kodumudiyar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Noyyal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Athupalayam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Shanmuganadhi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64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Vaniar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4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Chinnar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Krishnagiri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Palar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Porundalar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Sholayar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65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Varattupallam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Chittar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Kullursandai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37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Pambar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Shoolagirichinnar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66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Veeranam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Chittar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Ii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Kuthiraiyar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Parambikulam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Siddhamalli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67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Vembakottai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Cholavaram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Lower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Anicut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39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Pechiparai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Sothupparai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68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Vidur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3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Gatana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Lower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Nirar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Perunchani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Thirumurthi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69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Willington Reservoir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1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Golwarpatti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Manimukthanadhi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41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Pilavukkal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Project 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Kovilar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55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Thoppaiyar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81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7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  <a:endParaRPr lang="en-US" sz="7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Gomukhinadi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28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Manimuthar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Pilavukkal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Project </a:t>
                      </a: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Periyar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56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900" dirty="0" err="1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Thumbalahalli</a:t>
                      </a:r>
                      <a:r>
                        <a:rPr lang="en-IN" sz="9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  <a:endParaRPr lang="en-US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900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>
            <a:normAutofit/>
          </a:bodyPr>
          <a:lstStyle/>
          <a:p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TANGEDCO Dams under DRIP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2553724"/>
              </p:ext>
            </p:extLst>
          </p:nvPr>
        </p:nvGraphicFramePr>
        <p:xfrm>
          <a:off x="209566" y="742951"/>
          <a:ext cx="8762999" cy="398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1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1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131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6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Sl.No</a:t>
                      </a: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Name of the Dams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Sl.No</a:t>
                      </a: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Name of the Dams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Avalanche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Manalar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Bangihallah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Earthen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Mukkurthy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Emerald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Papanasam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Diversion Weir (</a:t>
                      </a:r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Desilting</a:t>
                      </a:r>
                      <a:r>
                        <a:rPr lang="en-US" sz="1400" b="0" i="0" u="none" strike="noStrike" baseline="0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dropped)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Eravangalar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Pegumbahallah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Glenmorgan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Periyar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Forebay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Highwavys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Porthimund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Kadamparai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Servalar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 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Kodayar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Upper </a:t>
                      </a:r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Aliyar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Kundah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Palam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 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Upper </a:t>
                      </a:r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Bhavani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Kuttiyar</a:t>
                      </a:r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Vandal Dam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7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551" y="400060"/>
            <a:ext cx="8873067" cy="4431968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285701" indent="-285701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DRIP-II has been proposed for rehabilitating 37 dams  initially ( WRD -33 Dams  , WRD &amp; AED - 3 Dams , AED only for 1 Dams ) with the Project cost of Rs.610.26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crore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 during the project period from April 2021 to December 2027.</a:t>
            </a:r>
          </a:p>
          <a:p>
            <a:pPr marL="285701" indent="-285701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The funding pattern is 70 : 30 ( 70 % Loan Share by IBRD and AIIB,  30 % - State fund) </a:t>
            </a:r>
          </a:p>
          <a:p>
            <a:pPr marL="285701" indent="-285701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As per the World Bank Mid Term Review Mission (January 17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th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- May 3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rd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- 2024) the project cost under DRIP-II is revised as Rs.544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crore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(3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rd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revised allocation).</a:t>
            </a:r>
          </a:p>
          <a:p>
            <a:pPr marL="285701" indent="-285701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As per the 3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rd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revised allocation the Dams proposed under DRIP-II is 10 Dams by WRD  &amp; Catchment  Area Treatment (CAT) works in 2 Dams by AED.</a:t>
            </a:r>
          </a:p>
          <a:p>
            <a:pPr marL="285701" indent="-285701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The remaining 25 WRD Dams and CAT works in 2 Dams by AED are proposed to be taken under DRIP –III.</a:t>
            </a:r>
          </a:p>
          <a:p>
            <a:pPr marL="285701" indent="-285701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Rehabilitation Works are in progress in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Sathanur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Kelavarapalli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Sholayar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&amp; Upper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Nirar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dams. </a:t>
            </a:r>
          </a:p>
          <a:p>
            <a:pPr marL="285701" indent="-285701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The Project Expenditure up to 08/2024 is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Rs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. 245.01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crore</a:t>
            </a:r>
            <a:endParaRPr lang="en-US" sz="1800" dirty="0">
              <a:solidFill>
                <a:srgbClr val="0000FF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51" y="57158"/>
            <a:ext cx="8873067" cy="43087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Dam Rehabilitation and Improvement Project –Phase II (DRIP-II)</a:t>
            </a:r>
            <a:endParaRPr lang="en-IN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8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343150"/>
            <a:ext cx="3962400" cy="323252"/>
          </a:xfrm>
          <a:prstGeom prst="rect">
            <a:avLst/>
          </a:prstGeom>
        </p:spPr>
        <p:txBody>
          <a:bodyPr wrap="square" lIns="109808" tIns="54907" rIns="109808" bIns="549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I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River Sluice Emergency Shutter at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Kelavarapalli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</a:t>
            </a:r>
            <a:endParaRPr lang="en-IN" sz="11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8818" y="356251"/>
            <a:ext cx="3960000" cy="1890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D00464-9E01-4B69-894E-0929625260E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07" y="342900"/>
            <a:ext cx="3960000" cy="189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25" y="2329302"/>
            <a:ext cx="4190999" cy="323252"/>
          </a:xfrm>
          <a:prstGeom prst="rect">
            <a:avLst/>
          </a:prstGeom>
        </p:spPr>
        <p:txBody>
          <a:bodyPr wrap="square" lIns="109808" tIns="54907" rIns="109808" bIns="54907">
            <a:spAutoFit/>
          </a:bodyPr>
          <a:lstStyle/>
          <a:p>
            <a:pPr algn="ctr">
              <a:lnSpc>
                <a:spcPct val="115000"/>
              </a:lnSpc>
              <a:spcAft>
                <a:spcPts val="1201"/>
              </a:spcAft>
            </a:pPr>
            <a:r>
              <a:rPr lang="en-I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Core Drilling activity in spillway portion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Sholayar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 </a:t>
            </a:r>
            <a:endParaRPr lang="en-IN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97286E-3D3F-0411-1F0B-0DD6D146996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98944" y="2800350"/>
            <a:ext cx="3960000" cy="189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177" y="4690367"/>
            <a:ext cx="3962400" cy="517050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algn="ctr">
              <a:lnSpc>
                <a:spcPct val="115000"/>
              </a:lnSpc>
              <a:spcAft>
                <a:spcPts val="1201"/>
              </a:spcAft>
            </a:pPr>
            <a:r>
              <a:rPr lang="en-I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Racking and pointing in upstream face RR Joints at under water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Sholayar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 </a:t>
            </a:r>
            <a:endParaRPr lang="en-IN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Completion.jp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474104" y="2800350"/>
            <a:ext cx="3960000" cy="189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82665" y="4749779"/>
            <a:ext cx="3411839" cy="358647"/>
          </a:xfrm>
          <a:prstGeom prst="rect">
            <a:avLst/>
          </a:prstGeom>
        </p:spPr>
        <p:txBody>
          <a:bodyPr wrap="square" lIns="109808" tIns="54907" rIns="109808" bIns="549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Stilling Basin at Upper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Nirar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weir</a:t>
            </a:r>
            <a:endParaRPr lang="en-IN" sz="11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7B4C-AE08-4957-9A32-214B97E4A2B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0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2751</TotalTime>
  <Words>631</Words>
  <Application>Microsoft Office PowerPoint</Application>
  <PresentationFormat>On-screen Show (16:9)</PresentationFormat>
  <Paragraphs>218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1_Office Theme</vt:lpstr>
      <vt:lpstr>Slide 1</vt:lpstr>
      <vt:lpstr> LIST OF DRIP-I DAMS  </vt:lpstr>
      <vt:lpstr>TANGEDCO Dams under DRIP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ANNOUNCEMENTS</dc:title>
  <dc:creator>S7 E3</dc:creator>
  <cp:lastModifiedBy>Admin</cp:lastModifiedBy>
  <cp:revision>589</cp:revision>
  <cp:lastPrinted>2024-09-20T07:26:04Z</cp:lastPrinted>
  <dcterms:modified xsi:type="dcterms:W3CDTF">2024-09-25T06:56:22Z</dcterms:modified>
</cp:coreProperties>
</file>