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956" r:id="rId2"/>
    <p:sldId id="1039" r:id="rId3"/>
    <p:sldId id="1040" r:id="rId4"/>
    <p:sldId id="1041" r:id="rId5"/>
    <p:sldId id="1042" r:id="rId6"/>
    <p:sldId id="1043" r:id="rId7"/>
    <p:sldId id="1044" r:id="rId8"/>
    <p:sldId id="1045" r:id="rId9"/>
    <p:sldId id="1046" r:id="rId10"/>
    <p:sldId id="1047" r:id="rId11"/>
    <p:sldId id="1048" r:id="rId12"/>
    <p:sldId id="1049" r:id="rId13"/>
    <p:sldId id="1050" r:id="rId14"/>
    <p:sldId id="1051" r:id="rId15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00CC"/>
    <a:srgbClr val="800080"/>
    <a:srgbClr val="FF0000"/>
    <a:srgbClr val="006600"/>
    <a:srgbClr val="CCECFF"/>
    <a:srgbClr val="3399FF"/>
    <a:srgbClr val="33CC33"/>
    <a:srgbClr val="66CCFF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A502D5-720B-41B3-AE32-042808B06382}">
  <a:tblStyle styleId="{2CA502D5-720B-41B3-AE32-042808B0638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460E23A-47E5-4302-8268-F215B4C3CBD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CAB2D85-B049-48A6-92C4-495F78FA2C8D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CB390AE-16BA-4ED9-B44F-31E67AAD987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FE49BDB2-0FFA-4CA7-BDFA-E661BBCDB3F4}" styleName="Table_4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tcBdr/>
        <a:fill>
          <a:solidFill>
            <a:srgbClr val="CDD8F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8F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E873EC-06E2-4966-A7EA-807F8884F583}" styleName="Table_5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1" autoAdjust="0"/>
    <p:restoredTop sz="91931" autoAdjust="0"/>
  </p:normalViewPr>
  <p:slideViewPr>
    <p:cSldViewPr snapToGrid="0">
      <p:cViewPr>
        <p:scale>
          <a:sx n="100" d="100"/>
          <a:sy n="100" d="100"/>
        </p:scale>
        <p:origin x="-900" y="-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0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111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69B84-8A1A-4E3C-A92A-9CE06F50A697}" type="datetimeFigureOut">
              <a:rPr lang="en-US" smtClean="0"/>
              <a:pPr/>
              <a:t>9/24/2024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8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360ED-2641-4ADE-8C8F-A5A3D1013F3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963405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844" y="1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855" y="4560900"/>
            <a:ext cx="5851496" cy="431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844" y="9120156"/>
            <a:ext cx="3169699" cy="479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97998"/>
      </p:ext>
    </p:extLst>
  </p:cSld>
  <p:clrMap bg1="lt1" tx1="dk1" bg2="dk2" tx2="lt2" accent1="accent1" accent2="accent2" accent3="accent3" accent4="accent4" accent5="accent5" accent6="accent6" hlink="hlink" folHlink="folHlink"/>
  <p:hf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5716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:notes"/>
          <p:cNvSpPr txBox="1">
            <a:spLocks noGrp="1"/>
          </p:cNvSpPr>
          <p:nvPr>
            <p:ph type="body" idx="1"/>
          </p:nvPr>
        </p:nvSpPr>
        <p:spPr>
          <a:xfrm>
            <a:off x="747780" y="4262170"/>
            <a:ext cx="5982285" cy="4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25" tIns="46675" rIns="93425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674688"/>
            <a:ext cx="5980113" cy="3363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6719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bbd0a0dec_7_301:notes"/>
          <p:cNvSpPr txBox="1">
            <a:spLocks noGrp="1"/>
          </p:cNvSpPr>
          <p:nvPr>
            <p:ph type="body" idx="1"/>
          </p:nvPr>
        </p:nvSpPr>
        <p:spPr>
          <a:xfrm>
            <a:off x="748119" y="4262469"/>
            <a:ext cx="5981440" cy="4036794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ebbd0a0dec_7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674688"/>
            <a:ext cx="5983287" cy="336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71445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bbd0a0dec_7_301:notes"/>
          <p:cNvSpPr txBox="1">
            <a:spLocks noGrp="1"/>
          </p:cNvSpPr>
          <p:nvPr>
            <p:ph type="body" idx="1"/>
          </p:nvPr>
        </p:nvSpPr>
        <p:spPr>
          <a:xfrm>
            <a:off x="748119" y="4262469"/>
            <a:ext cx="5981440" cy="4036794"/>
          </a:xfrm>
          <a:prstGeom prst="rect">
            <a:avLst/>
          </a:prstGeom>
        </p:spPr>
        <p:txBody>
          <a:bodyPr spcFirstLastPara="1" wrap="square" lIns="92525" tIns="46250" rIns="92525" bIns="462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2ebbd0a0dec_7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7713" y="674688"/>
            <a:ext cx="5983287" cy="336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37324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eb7365137a_9_49:notes"/>
          <p:cNvSpPr txBox="1">
            <a:spLocks noGrp="1"/>
          </p:cNvSpPr>
          <p:nvPr>
            <p:ph type="body" idx="1"/>
          </p:nvPr>
        </p:nvSpPr>
        <p:spPr>
          <a:xfrm>
            <a:off x="747780" y="4262170"/>
            <a:ext cx="5982285" cy="4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25" tIns="46675" rIns="93425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2eb7365137a_9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49300" y="674688"/>
            <a:ext cx="5980113" cy="33639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90464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06;g35f391192_029:notes">
            <a:extLst>
              <a:ext uri="{FF2B5EF4-FFF2-40B4-BE49-F238E27FC236}">
                <a16:creationId xmlns="" xmlns:a16="http://schemas.microsoft.com/office/drawing/2014/main" id="{B79BDE53-C125-33A7-4895-589C5C152CC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107;g35f391192_029:notes">
            <a:extLst>
              <a:ext uri="{FF2B5EF4-FFF2-40B4-BE49-F238E27FC236}">
                <a16:creationId xmlns="" xmlns:a16="http://schemas.microsoft.com/office/drawing/2014/main" id="{D99E7608-EE25-F87D-FF4E-AB935984B4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91420" rIns="91420" bIns="914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2547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06;g35f391192_029:notes">
            <a:extLst>
              <a:ext uri="{FF2B5EF4-FFF2-40B4-BE49-F238E27FC236}">
                <a16:creationId xmlns="" xmlns:a16="http://schemas.microsoft.com/office/drawing/2014/main" id="{B79BDE53-C125-33A7-4895-589C5C152CC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107;g35f391192_029:notes">
            <a:extLst>
              <a:ext uri="{FF2B5EF4-FFF2-40B4-BE49-F238E27FC236}">
                <a16:creationId xmlns="" xmlns:a16="http://schemas.microsoft.com/office/drawing/2014/main" id="{D99E7608-EE25-F87D-FF4E-AB935984B4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91420" rIns="91420" bIns="914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7331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="" xmlns:a16="http://schemas.microsoft.com/office/drawing/2014/main" id="{CA0D2E5A-1A45-3240-FAFE-5E3C737CF7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2950" y="663575"/>
            <a:ext cx="5894388" cy="33162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="" xmlns:a16="http://schemas.microsoft.com/office/drawing/2014/main" id="{E9282767-B13F-DA68-7A54-6DC1CCE0BE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6"/>
            <a:ext cx="8520600" cy="79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22855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6"/>
            <a:ext cx="8520600" cy="19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567600" y="159000"/>
            <a:ext cx="82371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>
            <a:lvl1pPr lv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5D79"/>
              </a:buClr>
              <a:buSzPts val="3000"/>
              <a:buFont typeface="Montserrat"/>
              <a:buNone/>
              <a:defRPr sz="3000">
                <a:solidFill>
                  <a:srgbClr val="325D7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2" name="Google Shape;272;p58"/>
          <p:cNvSpPr txBox="1">
            <a:spLocks noGrp="1"/>
          </p:cNvSpPr>
          <p:nvPr>
            <p:ph type="body" idx="1"/>
          </p:nvPr>
        </p:nvSpPr>
        <p:spPr>
          <a:xfrm>
            <a:off x="567600" y="882600"/>
            <a:ext cx="77040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243" lvl="1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362" lvl="2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484" lvl="3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5601" lvl="4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2719" lvl="5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199840" lvl="6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6960" lvl="7" indent="-317444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085" lvl="8" indent="-317444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73" name="Google Shape;273;p58"/>
          <p:cNvSpPr/>
          <p:nvPr/>
        </p:nvSpPr>
        <p:spPr>
          <a:xfrm>
            <a:off x="1950" y="0"/>
            <a:ext cx="233800" cy="5143500"/>
          </a:xfrm>
          <a:prstGeom prst="flowChartProcess">
            <a:avLst/>
          </a:prstGeom>
          <a:solidFill>
            <a:srgbClr val="3C78D8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74" name="Google Shape;274;p58"/>
          <p:cNvCxnSpPr/>
          <p:nvPr/>
        </p:nvCxnSpPr>
        <p:spPr>
          <a:xfrm flipH="1">
            <a:off x="8817975" y="0"/>
            <a:ext cx="1200" cy="309390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58"/>
          <p:cNvSpPr txBox="1"/>
          <p:nvPr/>
        </p:nvSpPr>
        <p:spPr>
          <a:xfrm rot="-837403">
            <a:off x="8558692" y="29970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041C7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041C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58"/>
          <p:cNvSpPr txBox="1"/>
          <p:nvPr/>
        </p:nvSpPr>
        <p:spPr>
          <a:xfrm rot="-837403">
            <a:off x="8596912" y="3275953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160C9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160C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58"/>
          <p:cNvSpPr txBox="1"/>
          <p:nvPr/>
        </p:nvSpPr>
        <p:spPr>
          <a:xfrm rot="-837403">
            <a:off x="8596906" y="3601849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0D85D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0D85D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58"/>
          <p:cNvSpPr txBox="1"/>
          <p:nvPr/>
        </p:nvSpPr>
        <p:spPr>
          <a:xfrm rot="-837403">
            <a:off x="8596903" y="3914617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1CA3DE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1CA3D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58"/>
          <p:cNvSpPr txBox="1"/>
          <p:nvPr/>
        </p:nvSpPr>
        <p:spPr>
          <a:xfrm rot="-837403">
            <a:off x="8596900" y="4206661"/>
            <a:ext cx="366933" cy="41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IN" sz="3200" b="0" i="0" u="none" strike="noStrike" cap="none">
                <a:solidFill>
                  <a:srgbClr val="3ACBE8"/>
                </a:solidFill>
                <a:latin typeface="Open Sans"/>
                <a:ea typeface="Open Sans"/>
                <a:cs typeface="Open Sans"/>
                <a:sym typeface="Open Sans"/>
              </a:rPr>
              <a:t>*</a:t>
            </a:r>
            <a:endParaRPr sz="3200" b="0" i="0" u="none" strike="noStrike" cap="none">
              <a:solidFill>
                <a:srgbClr val="3ACBE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294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931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84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2"/>
            <a:ext cx="8229600" cy="339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243" lvl="1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362" lvl="2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484" lvl="3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5601" lvl="4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2719" lvl="5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199840" lvl="6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6960" lvl="7" indent="-34283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085" lvl="8" indent="-34283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45693" rIns="91411" bIns="45693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2150852"/>
            <a:ext cx="8520600" cy="84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11700" y="555602"/>
            <a:ext cx="2808000" cy="75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311700" y="1389602"/>
            <a:ext cx="2808000" cy="3179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118" lvl="0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243" lvl="1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362" lvl="2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484" lvl="3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601" lvl="4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2719" lvl="5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199840" lvl="6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6960" lvl="7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085" lvl="8" indent="-30474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490250" y="450152"/>
            <a:ext cx="6367800" cy="409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11" tIns="91411" rIns="91411" bIns="9141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939500" y="724076"/>
            <a:ext cx="3837000" cy="36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457118" lvl="0" indent="-34283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243" lvl="1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362" lvl="2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484" lvl="3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601" lvl="4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2719" lvl="5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199840" lvl="6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6960" lvl="7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085" lvl="8" indent="-31744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1" tIns="91411" rIns="91411" bIns="9141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777" r:id="rId13"/>
    <p:sldLayoutId id="2147483778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3"/>
            <a:ext cx="9144000" cy="514143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spcCol="0" rtlCol="0" anchor="ctr"/>
          <a:lstStyle/>
          <a:p>
            <a:pPr algn="ctr"/>
            <a:endParaRPr lang="en-IN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88BE885-1DA7-8D15-A70C-2A48161F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9897" y="63126"/>
            <a:ext cx="664231" cy="70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D506F2-CCB1-D76C-9943-2E2753B6B3F2}"/>
              </a:ext>
            </a:extLst>
          </p:cNvPr>
          <p:cNvSpPr txBox="1"/>
          <p:nvPr/>
        </p:nvSpPr>
        <p:spPr>
          <a:xfrm>
            <a:off x="2777065" y="4492773"/>
            <a:ext cx="3346231" cy="415484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</a:rPr>
              <a:t>20.09.2024</a:t>
            </a:r>
            <a:endParaRPr lang="en-US" sz="2100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z="800" b="1">
                <a:solidFill>
                  <a:srgbClr val="0070C0"/>
                </a:solidFill>
              </a:rPr>
              <a:pPr/>
              <a:t>1</a:t>
            </a:fld>
            <a:endParaRPr lang="en-IN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AAC163-D832-F3E2-03C8-EF37B071B01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48941" y="28699"/>
            <a:ext cx="1017422" cy="11160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17802A-0607-9FF5-7DC7-88318EC47A5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11334" t="3387" r="7797" b="2209"/>
          <a:stretch/>
        </p:blipFill>
        <p:spPr>
          <a:xfrm>
            <a:off x="16" y="28708"/>
            <a:ext cx="483319" cy="5039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7719E81-40CB-0E2A-016D-BAE76278C9F9}"/>
              </a:ext>
            </a:extLst>
          </p:cNvPr>
          <p:cNvSpPr txBox="1"/>
          <p:nvPr/>
        </p:nvSpPr>
        <p:spPr>
          <a:xfrm>
            <a:off x="143683" y="4811634"/>
            <a:ext cx="2633368" cy="215429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r>
              <a:rPr lang="en-US" sz="800" dirty="0" err="1">
                <a:solidFill>
                  <a:srgbClr val="0000CC"/>
                </a:solidFill>
              </a:rPr>
              <a:t>Andiappaanur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err="1">
                <a:solidFill>
                  <a:srgbClr val="0000CC"/>
                </a:solidFill>
              </a:rPr>
              <a:t>odai</a:t>
            </a:r>
            <a:r>
              <a:rPr lang="en-US" sz="800" dirty="0">
                <a:solidFill>
                  <a:srgbClr val="0000CC"/>
                </a:solidFill>
              </a:rPr>
              <a:t> </a:t>
            </a:r>
            <a:r>
              <a:rPr lang="en-US" sz="800" dirty="0" smtClean="0">
                <a:solidFill>
                  <a:srgbClr val="0000CC"/>
                </a:solidFill>
              </a:rPr>
              <a:t>dam, </a:t>
            </a:r>
            <a:r>
              <a:rPr lang="en-US" sz="800" dirty="0" err="1" smtClean="0">
                <a:solidFill>
                  <a:srgbClr val="0000CC"/>
                </a:solidFill>
              </a:rPr>
              <a:t>Thirupathur</a:t>
            </a:r>
            <a:r>
              <a:rPr lang="en-US" sz="800" dirty="0" smtClean="0">
                <a:solidFill>
                  <a:srgbClr val="0000CC"/>
                </a:solidFill>
              </a:rPr>
              <a:t> District</a:t>
            </a:r>
            <a:endParaRPr lang="en-IN" sz="800" dirty="0">
              <a:solidFill>
                <a:srgbClr val="0000CC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B807894-3797-9EE8-E4D8-FAA7A7E0CDD8}"/>
              </a:ext>
            </a:extLst>
          </p:cNvPr>
          <p:cNvSpPr/>
          <p:nvPr/>
        </p:nvSpPr>
        <p:spPr>
          <a:xfrm>
            <a:off x="1702274" y="2947418"/>
            <a:ext cx="5533697" cy="1541250"/>
          </a:xfrm>
          <a:prstGeom prst="rect">
            <a:avLst/>
          </a:prstGeom>
          <a:noFill/>
        </p:spPr>
        <p:txBody>
          <a:bodyPr wrap="square" lIns="63295" tIns="31652" rIns="63295" bIns="31652">
            <a:spAutoFit/>
          </a:bodyPr>
          <a:lstStyle/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Review of </a:t>
            </a:r>
          </a:p>
          <a:p>
            <a:pPr algn="ctr"/>
            <a:r>
              <a:rPr lang="en-IN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Water Resources Department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by the </a:t>
            </a:r>
          </a:p>
          <a:p>
            <a:pPr algn="ctr"/>
            <a:r>
              <a:rPr lang="en-US" sz="2400" b="1" dirty="0">
                <a:ln w="10541" cmpd="sng">
                  <a:noFill/>
                  <a:prstDash val="solid"/>
                </a:ln>
                <a:solidFill>
                  <a:srgbClr val="FFFF00"/>
                </a:solidFill>
                <a:latin typeface="Arial Black" pitchFamily="34" charset="0"/>
                <a:ea typeface="Verdana" panose="020B0604030504040204" pitchFamily="34" charset="0"/>
              </a:rPr>
              <a:t>Chief Secretary to Government</a:t>
            </a:r>
            <a:endParaRPr lang="en-IN" sz="2400" b="1" dirty="0">
              <a:ln w="10541" cmpd="sng">
                <a:noFill/>
                <a:prstDash val="solid"/>
              </a:ln>
              <a:solidFill>
                <a:srgbClr val="FFFF00"/>
              </a:solidFill>
              <a:latin typeface="Arial Black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5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533B9F-E2E4-CEC6-89C1-4EEB4AC1681F}"/>
              </a:ext>
            </a:extLst>
          </p:cNvPr>
          <p:cNvSpPr txBox="1"/>
          <p:nvPr/>
        </p:nvSpPr>
        <p:spPr>
          <a:xfrm>
            <a:off x="467544" y="357512"/>
            <a:ext cx="8280920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buClr>
                <a:srgbClr val="0000CC"/>
              </a:buClr>
              <a:buSzPts val="1200"/>
            </a:pPr>
            <a:r>
              <a:rPr lang="en-US" b="1" dirty="0">
                <a:latin typeface="+mj-lt"/>
                <a:ea typeface="Arial"/>
                <a:cs typeface="TAU-Marutham" pitchFamily="34" charset="0"/>
                <a:sym typeface="Arial"/>
              </a:rPr>
              <a:t>Construction of Cut and Cover along the </a:t>
            </a:r>
            <a:r>
              <a:rPr lang="en-US" b="1" dirty="0" err="1">
                <a:latin typeface="+mj-lt"/>
                <a:ea typeface="Arial"/>
                <a:cs typeface="TAU-Marutham" pitchFamily="34" charset="0"/>
                <a:sym typeface="Arial"/>
              </a:rPr>
              <a:t>Dargas</a:t>
            </a:r>
            <a:r>
              <a:rPr lang="en-US" b="1" dirty="0">
                <a:latin typeface="+mj-lt"/>
                <a:ea typeface="Arial"/>
                <a:cs typeface="TAU-Marutham" pitchFamily="34" charset="0"/>
                <a:sym typeface="Arial"/>
              </a:rPr>
              <a:t> road from </a:t>
            </a:r>
            <a:r>
              <a:rPr lang="en-US" b="1" dirty="0" err="1">
                <a:latin typeface="+mj-lt"/>
                <a:ea typeface="Arial"/>
                <a:cs typeface="TAU-Marutham" pitchFamily="34" charset="0"/>
                <a:sym typeface="Arial"/>
              </a:rPr>
              <a:t>Pappan</a:t>
            </a:r>
            <a:r>
              <a:rPr lang="en-US" b="1" dirty="0">
                <a:latin typeface="+mj-lt"/>
                <a:ea typeface="Arial"/>
                <a:cs typeface="TAU-Marutham" pitchFamily="34" charset="0"/>
                <a:sym typeface="Arial"/>
              </a:rPr>
              <a:t> channel to </a:t>
            </a:r>
            <a:r>
              <a:rPr lang="en-US" b="1" dirty="0" err="1">
                <a:latin typeface="+mj-lt"/>
                <a:ea typeface="Arial"/>
                <a:cs typeface="TAU-Marutham" pitchFamily="34" charset="0"/>
                <a:sym typeface="Arial"/>
              </a:rPr>
              <a:t>Adyar</a:t>
            </a:r>
            <a:r>
              <a:rPr lang="en-US" b="1" dirty="0">
                <a:latin typeface="+mj-lt"/>
                <a:ea typeface="Arial"/>
                <a:cs typeface="TAU-Marutham" pitchFamily="34" charset="0"/>
                <a:sym typeface="Arial"/>
              </a:rPr>
              <a:t> river in </a:t>
            </a:r>
            <a:r>
              <a:rPr lang="en-US" b="1" dirty="0" err="1">
                <a:latin typeface="+mj-lt"/>
                <a:ea typeface="Arial"/>
                <a:cs typeface="TAU-Marutham" pitchFamily="34" charset="0"/>
                <a:sym typeface="Arial"/>
              </a:rPr>
              <a:t>Tambaram</a:t>
            </a:r>
            <a:r>
              <a:rPr lang="en-US" b="1" dirty="0">
                <a:latin typeface="+mj-lt"/>
                <a:ea typeface="Arial"/>
                <a:cs typeface="TAU-Marutham" pitchFamily="34" charset="0"/>
                <a:sym typeface="Arial"/>
              </a:rPr>
              <a:t> village &amp; taluk of Chengalpattu District.</a:t>
            </a:r>
            <a:endParaRPr lang="ta-IN" b="1" dirty="0">
              <a:latin typeface="+mj-lt"/>
              <a:ea typeface="Arial"/>
              <a:cs typeface="TAU-Marutham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0114" y="2487592"/>
            <a:ext cx="3232664" cy="2090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706" y="2487591"/>
            <a:ext cx="3203848" cy="2090106"/>
          </a:xfrm>
          <a:prstGeom prst="rect">
            <a:avLst/>
          </a:prstGeom>
        </p:spPr>
      </p:pic>
      <p:graphicFrame>
        <p:nvGraphicFramePr>
          <p:cNvPr id="11" name="Table 2"/>
          <p:cNvGraphicFramePr/>
          <p:nvPr>
            <p:extLst>
              <p:ext uri="{D42A27DB-BD31-4B8C-83A1-F6EECF244321}">
                <p14:modId xmlns:p14="http://schemas.microsoft.com/office/powerpoint/2010/main" xmlns="" val="2195532914"/>
              </p:ext>
            </p:extLst>
          </p:nvPr>
        </p:nvGraphicFramePr>
        <p:xfrm>
          <a:off x="467544" y="1028722"/>
          <a:ext cx="8409858" cy="1327546"/>
        </p:xfrm>
        <a:graphic>
          <a:graphicData uri="http://schemas.openxmlformats.org/drawingml/2006/table">
            <a:tbl>
              <a:tblPr/>
              <a:tblGrid>
                <a:gridCol w="1594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08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73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86872">
                  <a:extLst>
                    <a:ext uri="{9D8B030D-6E8A-4147-A177-3AD203B41FA5}">
                      <a16:colId xmlns="" xmlns:a16="http://schemas.microsoft.com/office/drawing/2014/main" val="375361800"/>
                    </a:ext>
                  </a:extLst>
                </a:gridCol>
              </a:tblGrid>
              <a:tr h="6600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Estimate Amount (</a:t>
                      </a:r>
                      <a:r>
                        <a:rPr lang="en-IN" sz="1100" b="1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Rs.in</a:t>
                      </a: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Crore)</a:t>
                      </a:r>
                      <a:endParaRPr lang="ta-IN" sz="11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Present</a:t>
                      </a:r>
                      <a:r>
                        <a:rPr lang="en-IN" sz="1100" b="1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Stage</a:t>
                      </a:r>
                      <a:endParaRPr lang="ta-IN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Date of Commencement</a:t>
                      </a:r>
                      <a:endParaRPr lang="en-US" sz="11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Probable Date of Completion</a:t>
                      </a:r>
                      <a:endParaRPr lang="en-US" sz="11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74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25% work completed. Balance Work is in progress</a:t>
                      </a: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10.06.2024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31.10.2024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 bwMode="auto">
          <a:xfrm>
            <a:off x="971600" y="4595823"/>
            <a:ext cx="314258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</a:t>
            </a: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EXECUTION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4829749" y="4595822"/>
            <a:ext cx="314258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</a:t>
            </a: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EXECUTION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0811" y="4587501"/>
            <a:ext cx="538647" cy="467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2815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>
            <a:extLst>
              <a:ext uri="{FF2B5EF4-FFF2-40B4-BE49-F238E27FC236}">
                <a16:creationId xmlns="" xmlns:a16="http://schemas.microsoft.com/office/drawing/2014/main" id="{1BF2101C-887F-EAD2-B790-14AAA9EB2222}"/>
              </a:ext>
            </a:extLst>
          </p:cNvPr>
          <p:cNvSpPr txBox="1">
            <a:spLocks/>
          </p:cNvSpPr>
          <p:nvPr/>
        </p:nvSpPr>
        <p:spPr bwMode="auto">
          <a:xfrm>
            <a:off x="465152" y="107157"/>
            <a:ext cx="8328025" cy="57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fontAlgn="ctr"/>
            <a:r>
              <a:rPr lang="en-US" b="1" dirty="0"/>
              <a:t>Construction of Regulator arrangements and improvements to surplus course in </a:t>
            </a:r>
            <a:r>
              <a:rPr lang="en-US" b="1" dirty="0" err="1"/>
              <a:t>Sekkadu</a:t>
            </a:r>
            <a:r>
              <a:rPr lang="en-US" b="1" dirty="0"/>
              <a:t> Tank in </a:t>
            </a:r>
            <a:r>
              <a:rPr lang="en-US" b="1" dirty="0" err="1"/>
              <a:t>Sekkadu</a:t>
            </a:r>
            <a:r>
              <a:rPr lang="en-US" b="1" dirty="0"/>
              <a:t> Village in </a:t>
            </a:r>
            <a:r>
              <a:rPr lang="en-US" b="1" dirty="0" err="1"/>
              <a:t>Avadi</a:t>
            </a:r>
            <a:r>
              <a:rPr lang="en-US" b="1" dirty="0"/>
              <a:t> Taluk of Thiruvallur District.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137" y="2139702"/>
            <a:ext cx="4038600" cy="242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24" y="2139702"/>
            <a:ext cx="4206875" cy="242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26" y="4576393"/>
            <a:ext cx="313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kern="1200" dirty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DURING EXECUTION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4059" y="4576393"/>
            <a:ext cx="313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kern="1200" dirty="0">
                <a:solidFill>
                  <a:schemeClr val="tx1"/>
                </a:solidFill>
                <a:latin typeface="Bookman Old Style" pitchFamily="18" charset="0"/>
                <a:ea typeface="+mj-ea"/>
                <a:cs typeface="+mj-cs"/>
              </a:rPr>
              <a:t>DURING EXECUTION</a:t>
            </a:r>
          </a:p>
        </p:txBody>
      </p:sp>
      <p:graphicFrame>
        <p:nvGraphicFramePr>
          <p:cNvPr id="11" name="Table 2"/>
          <p:cNvGraphicFramePr/>
          <p:nvPr>
            <p:extLst>
              <p:ext uri="{D42A27DB-BD31-4B8C-83A1-F6EECF244321}">
                <p14:modId xmlns:p14="http://schemas.microsoft.com/office/powerpoint/2010/main" xmlns="" val="2683155774"/>
              </p:ext>
            </p:extLst>
          </p:nvPr>
        </p:nvGraphicFramePr>
        <p:xfrm>
          <a:off x="626449" y="691958"/>
          <a:ext cx="8179133" cy="1317030"/>
        </p:xfrm>
        <a:graphic>
          <a:graphicData uri="http://schemas.openxmlformats.org/drawingml/2006/table">
            <a:tbl>
              <a:tblPr/>
              <a:tblGrid>
                <a:gridCol w="1300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50311">
                  <a:extLst>
                    <a:ext uri="{9D8B030D-6E8A-4147-A177-3AD203B41FA5}">
                      <a16:colId xmlns="" xmlns:a16="http://schemas.microsoft.com/office/drawing/2014/main" val="375361800"/>
                    </a:ext>
                  </a:extLst>
                </a:gridCol>
              </a:tblGrid>
              <a:tr h="54178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Estimate Amount (</a:t>
                      </a:r>
                      <a:r>
                        <a:rPr lang="en-IN" sz="900" b="1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Rs.in</a:t>
                      </a:r>
                      <a:r>
                        <a:rPr lang="en-IN" sz="9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Crore)</a:t>
                      </a:r>
                      <a:endParaRPr lang="ta-IN" sz="9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Present</a:t>
                      </a:r>
                      <a:r>
                        <a:rPr lang="en-IN" sz="900" b="1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Stage</a:t>
                      </a:r>
                      <a:endParaRPr lang="ta-IN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Date of Commencement</a:t>
                      </a:r>
                      <a:endParaRPr lang="en-US" sz="9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Probable Date of Completion</a:t>
                      </a:r>
                      <a:endParaRPr lang="en-US" sz="9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5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 work completed.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cut &amp; cover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160m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9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completed.42m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Raft and Wall work completed. Regulator wing wall work completed. Balance work is in progress</a:t>
                      </a:r>
                      <a:endParaRPr lang="ta-IN" sz="9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900" b="1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07.03.2024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900" b="1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31.10.2024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2370" y="4658928"/>
            <a:ext cx="538647" cy="4674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68696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>
            <a:extLst>
              <a:ext uri="{FF2B5EF4-FFF2-40B4-BE49-F238E27FC236}">
                <a16:creationId xmlns="" xmlns:a16="http://schemas.microsoft.com/office/drawing/2014/main" id="{1BF2101C-887F-EAD2-B790-14AAA9EB2222}"/>
              </a:ext>
            </a:extLst>
          </p:cNvPr>
          <p:cNvSpPr txBox="1">
            <a:spLocks/>
          </p:cNvSpPr>
          <p:nvPr/>
        </p:nvSpPr>
        <p:spPr bwMode="auto">
          <a:xfrm>
            <a:off x="539551" y="107157"/>
            <a:ext cx="8253612" cy="84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 algn="just" fontAlgn="ctr">
              <a:lnSpc>
                <a:spcPct val="115000"/>
              </a:lnSpc>
              <a:buClr>
                <a:srgbClr val="0000CC"/>
              </a:buClr>
              <a:buSzPts val="1200"/>
            </a:pPr>
            <a:r>
              <a:rPr lang="en-US" b="1" dirty="0">
                <a:sym typeface="Arial"/>
              </a:rPr>
              <a:t>Strengthening and formation of Left Flood Bank with River Training Works damaged due to Cyclone </a:t>
            </a:r>
            <a:r>
              <a:rPr lang="en-US" b="1" dirty="0" err="1">
                <a:sym typeface="Arial"/>
              </a:rPr>
              <a:t>Michaung</a:t>
            </a:r>
            <a:r>
              <a:rPr lang="en-US" b="1" dirty="0">
                <a:sym typeface="Arial"/>
              </a:rPr>
              <a:t> in </a:t>
            </a:r>
            <a:r>
              <a:rPr lang="en-US" b="1" dirty="0" err="1">
                <a:sym typeface="Arial"/>
              </a:rPr>
              <a:t>Araniyar</a:t>
            </a:r>
            <a:r>
              <a:rPr lang="en-US" b="1" dirty="0">
                <a:sym typeface="Arial"/>
              </a:rPr>
              <a:t> River from LS 119.700 km to 123.900 km in </a:t>
            </a:r>
            <a:r>
              <a:rPr lang="en-US" b="1" dirty="0" err="1">
                <a:sym typeface="Arial"/>
              </a:rPr>
              <a:t>Ponneri</a:t>
            </a:r>
            <a:r>
              <a:rPr lang="en-US" b="1" dirty="0">
                <a:sym typeface="Arial"/>
              </a:rPr>
              <a:t> Taluk of </a:t>
            </a:r>
            <a:r>
              <a:rPr lang="en-US" b="1" dirty="0" err="1">
                <a:sym typeface="Arial"/>
              </a:rPr>
              <a:t>Thiruvallur</a:t>
            </a:r>
            <a:r>
              <a:rPr lang="en-US" b="1" dirty="0">
                <a:sym typeface="Arial"/>
              </a:rPr>
              <a:t> District</a:t>
            </a:r>
            <a:endParaRPr lang="ta-IN" b="1" dirty="0"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6DCF193-D6A9-6497-DFF2-361FC35D4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06" r="8406"/>
          <a:stretch/>
        </p:blipFill>
        <p:spPr>
          <a:xfrm>
            <a:off x="4699216" y="2171410"/>
            <a:ext cx="4205670" cy="2132816"/>
          </a:xfrm>
          <a:prstGeom prst="rect">
            <a:avLst/>
          </a:prstGeom>
        </p:spPr>
      </p:pic>
      <p:graphicFrame>
        <p:nvGraphicFramePr>
          <p:cNvPr id="13" name="Table 2"/>
          <p:cNvGraphicFramePr/>
          <p:nvPr>
            <p:extLst>
              <p:ext uri="{D42A27DB-BD31-4B8C-83A1-F6EECF244321}">
                <p14:modId xmlns:p14="http://schemas.microsoft.com/office/powerpoint/2010/main" xmlns="" val="3230057483"/>
              </p:ext>
            </p:extLst>
          </p:nvPr>
        </p:nvGraphicFramePr>
        <p:xfrm>
          <a:off x="495028" y="951570"/>
          <a:ext cx="8409858" cy="1081548"/>
        </p:xfrm>
        <a:graphic>
          <a:graphicData uri="http://schemas.openxmlformats.org/drawingml/2006/table">
            <a:tbl>
              <a:tblPr/>
              <a:tblGrid>
                <a:gridCol w="15947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408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73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86872">
                  <a:extLst>
                    <a:ext uri="{9D8B030D-6E8A-4147-A177-3AD203B41FA5}">
                      <a16:colId xmlns="" xmlns:a16="http://schemas.microsoft.com/office/drawing/2014/main" val="375361800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Estimate Amount (</a:t>
                      </a:r>
                      <a:r>
                        <a:rPr lang="en-IN" sz="900" b="1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Rs.in</a:t>
                      </a:r>
                      <a:r>
                        <a:rPr lang="en-IN" sz="9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Crore)</a:t>
                      </a:r>
                      <a:endParaRPr lang="ta-IN" sz="9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Present</a:t>
                      </a:r>
                      <a:r>
                        <a:rPr lang="en-IN" sz="900" b="1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Stage</a:t>
                      </a:r>
                      <a:endParaRPr lang="ta-IN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Date of Commencement</a:t>
                      </a:r>
                      <a:endParaRPr lang="en-US" sz="9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Probable Date of Completion</a:t>
                      </a:r>
                      <a:endParaRPr lang="en-US" sz="9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97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+mn-lt"/>
                        </a:rPr>
                        <a:t>19.00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60% work completed. Balance Work is in progress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/>
                        <a:buNone/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TAU-Marutham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07.03.2024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tx1"/>
                          </a:solidFill>
                          <a:latin typeface="+mn-lt"/>
                        </a:rPr>
                        <a:t>31.10.2024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F3E7B35-476E-20BD-6EA0-D17A3C3C4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5" r="8255"/>
          <a:stretch/>
        </p:blipFill>
        <p:spPr>
          <a:xfrm>
            <a:off x="495028" y="2149680"/>
            <a:ext cx="4156066" cy="216601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5230759" y="4385138"/>
            <a:ext cx="314258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</a:t>
            </a: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EXECUTION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1001769" y="4361160"/>
            <a:ext cx="314258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BEFORE</a:t>
            </a: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EXECUTION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4034" y="4575198"/>
            <a:ext cx="538647" cy="4674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2232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8">
            <a:extLst>
              <a:ext uri="{FF2B5EF4-FFF2-40B4-BE49-F238E27FC236}">
                <a16:creationId xmlns="" xmlns:a16="http://schemas.microsoft.com/office/drawing/2014/main" id="{4F17FDA4-202A-DB1C-33E1-6C1EF03A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32798"/>
            <a:ext cx="8358246" cy="52322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Permanent Breach Closing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Sadayaneri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Tank in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Meignanapuram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Village in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Tiruchendur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Taluk in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Thoothukudi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District.   					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Est.Amt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:Rs 60.00 Lakhs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="" xmlns:a16="http://schemas.microsoft.com/office/drawing/2014/main" id="{C9ACC9C6-E4FD-B5E6-E15B-B6724632B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969" y="1117264"/>
            <a:ext cx="3036512" cy="307777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Before Execution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="" xmlns:a16="http://schemas.microsoft.com/office/drawing/2014/main" id="{F06CD487-836E-F287-6C51-68F7A3A1E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1157329"/>
            <a:ext cx="2998116" cy="307777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Execution</a:t>
            </a:r>
          </a:p>
        </p:txBody>
      </p:sp>
      <p:pic>
        <p:nvPicPr>
          <p:cNvPr id="10251" name="Picture 2">
            <a:extLst>
              <a:ext uri="{FF2B5EF4-FFF2-40B4-BE49-F238E27FC236}">
                <a16:creationId xmlns="" xmlns:a16="http://schemas.microsoft.com/office/drawing/2014/main" id="{9DCFDA64-1166-E37C-B727-2C7401A19608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7142"/>
            <a:ext cx="3632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>
            <a:extLst>
              <a:ext uri="{FF2B5EF4-FFF2-40B4-BE49-F238E27FC236}">
                <a16:creationId xmlns="" xmlns:a16="http://schemas.microsoft.com/office/drawing/2014/main" id="{49E5975D-D9BF-572C-15D9-FFD436F6D42A}"/>
              </a:ext>
            </a:extLst>
          </p:cNvPr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417142"/>
            <a:ext cx="3632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8">
            <a:extLst>
              <a:ext uri="{FF2B5EF4-FFF2-40B4-BE49-F238E27FC236}">
                <a16:creationId xmlns="" xmlns:a16="http://schemas.microsoft.com/office/drawing/2014/main" id="{EFF438EB-7F75-260C-AD14-A07FDED27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132" y="2777509"/>
            <a:ext cx="3070124" cy="307777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Execution</a:t>
            </a:r>
            <a:r>
              <a:rPr lang="en-US" sz="1400" b="1" dirty="0">
                <a:solidFill>
                  <a:schemeClr val="tx1"/>
                </a:solidFill>
                <a:latin typeface="SunTommy" pitchFamily="2" charset="0"/>
              </a:rPr>
              <a:t>;</a:t>
            </a:r>
            <a:endParaRPr lang="en-US" sz="1400" b="1" dirty="0">
              <a:solidFill>
                <a:schemeClr val="tx1"/>
              </a:solidFill>
              <a:latin typeface="VANAVIL-Avvaiyar" pitchFamily="2" charset="0"/>
            </a:endParaRPr>
          </a:p>
        </p:txBody>
      </p:sp>
      <p:pic>
        <p:nvPicPr>
          <p:cNvPr id="10256" name="Picture 2">
            <a:extLst>
              <a:ext uri="{FF2B5EF4-FFF2-40B4-BE49-F238E27FC236}">
                <a16:creationId xmlns="" xmlns:a16="http://schemas.microsoft.com/office/drawing/2014/main" id="{2FD9E512-8D33-772E-4526-8380F4EB8303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192" y="3108425"/>
            <a:ext cx="3762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8">
            <a:extLst>
              <a:ext uri="{FF2B5EF4-FFF2-40B4-BE49-F238E27FC236}">
                <a16:creationId xmlns="" xmlns:a16="http://schemas.microsoft.com/office/drawing/2014/main" id="{EF39E420-0284-6A0C-2CCD-0729F2040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210034"/>
            <a:ext cx="2448272" cy="1169551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PROVISION OF OPERATING PLATFORM AND SHUTTERS TO SURPLUS WEIR</a:t>
            </a:r>
          </a:p>
          <a:p>
            <a:pPr algn="just" eaLnBrk="1" hangingPunct="1">
              <a:defRPr/>
            </a:pP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1073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8">
            <a:extLst>
              <a:ext uri="{FF2B5EF4-FFF2-40B4-BE49-F238E27FC236}">
                <a16:creationId xmlns="" xmlns:a16="http://schemas.microsoft.com/office/drawing/2014/main" id="{A6A05CB3-2DC8-C52D-C01D-F69AF5891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51129"/>
            <a:ext cx="8358246" cy="73866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spcAft>
                <a:spcPts val="100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Permanent Restoration of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Velayuthapuram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Tank Bund Breached Portion between LS 1700 M to LS 1735M affected by 17/12/2023 heavy rains in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Velayuthapuram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Village of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Ottapidaram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Taluk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Thoothukudi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District.                                                                                              </a:t>
            </a:r>
            <a:r>
              <a:rPr lang="en-US"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Est.Amt:Rs</a:t>
            </a: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29.30 Lakhs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="" xmlns:a16="http://schemas.microsoft.com/office/drawing/2014/main" id="{B9E1A20A-5B05-1657-1F9C-317A20BD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521" y="1235101"/>
            <a:ext cx="2998116" cy="40011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BEFORE EXECUTION</a:t>
            </a:r>
            <a:endParaRPr lang="en-US" sz="3000" b="1" dirty="0">
              <a:solidFill>
                <a:schemeClr val="tx1"/>
              </a:solidFill>
              <a:latin typeface="VANAVIL-Avvaiyar" pitchFamily="2" charset="0"/>
            </a:endParaRPr>
          </a:p>
        </p:txBody>
      </p:sp>
      <p:sp>
        <p:nvSpPr>
          <p:cNvPr id="10" name="TextBox 18">
            <a:extLst>
              <a:ext uri="{FF2B5EF4-FFF2-40B4-BE49-F238E27FC236}">
                <a16:creationId xmlns="" xmlns:a16="http://schemas.microsoft.com/office/drawing/2014/main" id="{18012713-35C5-C9F9-1EAE-A637F20D2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78" y="2895786"/>
            <a:ext cx="2998116" cy="400110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EXECUTION</a:t>
            </a:r>
            <a:endParaRPr lang="en-US" sz="2000" b="1" dirty="0">
              <a:solidFill>
                <a:schemeClr val="tx1"/>
              </a:solidFill>
              <a:latin typeface="VANAVIL-Avvaiyar" pitchFamily="2" charset="0"/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="" xmlns:a16="http://schemas.microsoft.com/office/drawing/2014/main" id="{E48AACE6-42F8-1656-7EED-B846F0ED4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984" y="1210095"/>
            <a:ext cx="2714644" cy="338554"/>
          </a:xfrm>
          <a:prstGeom prst="rect">
            <a:avLst/>
          </a:prstGeom>
          <a:noFill/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DURING EXECUTION</a:t>
            </a:r>
            <a:endParaRPr lang="en-US" sz="1600" b="1" dirty="0">
              <a:solidFill>
                <a:schemeClr val="tx1"/>
              </a:solidFill>
              <a:latin typeface="VANAVIL-Avvaiyar" pitchFamily="2" charset="0"/>
            </a:endParaRPr>
          </a:p>
        </p:txBody>
      </p:sp>
      <p:pic>
        <p:nvPicPr>
          <p:cNvPr id="11278" name="Picture 2" descr="\\Admin-pc\g\JDO 3\New folder (2)\Permanent Flood Photos\Velayuthapuram during.jpeg">
            <a:extLst>
              <a:ext uri="{FF2B5EF4-FFF2-40B4-BE49-F238E27FC236}">
                <a16:creationId xmlns="" xmlns:a16="http://schemas.microsoft.com/office/drawing/2014/main" id="{0A347A99-2EA0-D759-E8BD-2C35B893F53A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75" y="1518941"/>
            <a:ext cx="4114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2" descr="C:\Users\User\Downloads\PHOTO-2024-07-29-09-41-06.jpg">
            <a:extLst>
              <a:ext uri="{FF2B5EF4-FFF2-40B4-BE49-F238E27FC236}">
                <a16:creationId xmlns="" xmlns:a16="http://schemas.microsoft.com/office/drawing/2014/main" id="{BE4F7FB7-75B0-1125-AC50-76BEC4BC6506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178970"/>
            <a:ext cx="4114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7" descr="C:\Users\User\Downloads\IMG-20240525-WA0047.jpg">
            <a:extLst>
              <a:ext uri="{FF2B5EF4-FFF2-40B4-BE49-F238E27FC236}">
                <a16:creationId xmlns="" xmlns:a16="http://schemas.microsoft.com/office/drawing/2014/main" id="{C12EB5DA-83D9-0AD5-97B2-3A0BF3A7F9A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37694"/>
            <a:ext cx="41148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8">
            <a:extLst>
              <a:ext uri="{FF2B5EF4-FFF2-40B4-BE49-F238E27FC236}">
                <a16:creationId xmlns="" xmlns:a16="http://schemas.microsoft.com/office/drawing/2014/main" id="{B30E0C91-D2B5-E5AC-B6E5-5FBBCD901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210023"/>
            <a:ext cx="2448272" cy="738664"/>
          </a:xfrm>
          <a:prstGeom prst="rec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CONSTRUCTION OF PROTECTIVE WALL </a:t>
            </a:r>
          </a:p>
          <a:p>
            <a:pPr algn="just" eaLnBrk="1" hangingPunct="1">
              <a:defRPr/>
            </a:pP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11982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2512"/>
            <a:ext cx="8229600" cy="857250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+mj-lt"/>
                <a:cs typeface="TAU-Marutham" pitchFamily="34" charset="0"/>
              </a:rPr>
              <a:t>Flood Mitigation works</a:t>
            </a:r>
            <a:endParaRPr lang="en-IN" dirty="0">
              <a:solidFill>
                <a:srgbClr val="C00000"/>
              </a:solidFill>
              <a:latin typeface="+mj-lt"/>
              <a:cs typeface="TAU-Marutham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8168" y="4623978"/>
            <a:ext cx="538647" cy="4674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5536" y="1059589"/>
            <a:ext cx="84969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dirty="0">
                <a:latin typeface="Arial" pitchFamily="34" charset="0"/>
                <a:cs typeface="Arial" pitchFamily="34" charset="0"/>
              </a:rPr>
              <a:t>The Government have accorded Administrative Sanction for the </a:t>
            </a:r>
            <a:r>
              <a:rPr lang="en-US" dirty="0">
                <a:latin typeface="Arial" pitchFamily="34" charset="0"/>
                <a:cs typeface="Arial" pitchFamily="34" charset="0"/>
              </a:rPr>
              <a:t>Permanent Restoration  of damaged structures of Water Resources Department during  floods in Southern District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TamilNadu</a:t>
            </a:r>
            <a:r>
              <a:rPr lang="en-US" dirty="0">
                <a:latin typeface="Arial" pitchFamily="34" charset="0"/>
                <a:cs typeface="Arial" pitchFamily="34" charset="0"/>
              </a:rPr>
              <a:t> for an amount of Rs.280.00crore and Additional  Flood Mitigation works in and around-Chennai,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Chengalpattu,Kancheepuram</a:t>
            </a:r>
            <a:r>
              <a:rPr lang="en-US" dirty="0">
                <a:latin typeface="Arial" pitchFamily="34" charset="0"/>
                <a:cs typeface="Arial" pitchFamily="34" charset="0"/>
              </a:rPr>
              <a:t> and Tiruvallur Districts proposed based on vulnerability met during 2023 Floods for an amount of Rs.350.00 Crore</a:t>
            </a:r>
            <a:r>
              <a:rPr lang="en-IN" dirty="0">
                <a:latin typeface="Arial" pitchFamily="34" charset="0"/>
                <a:cs typeface="Arial" pitchFamily="34" charset="0"/>
              </a:rPr>
              <a:t>, vide the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G.O.(Ms).No.16/ Water Resources (I.Spl.2) Department dated 10.02.2024</a:t>
            </a:r>
            <a:endParaRPr lang="en-IN" b="1" dirty="0"/>
          </a:p>
        </p:txBody>
      </p:sp>
      <p:sp>
        <p:nvSpPr>
          <p:cNvPr id="6" name="Google Shape;205;p32">
            <a:extLst>
              <a:ext uri="{FF2B5EF4-FFF2-40B4-BE49-F238E27FC236}">
                <a16:creationId xmlns="" xmlns:a16="http://schemas.microsoft.com/office/drawing/2014/main" id="{14111792-B999-7F42-F8ED-2525B94C7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9036496" cy="924771"/>
          </a:xfrm>
          <a:prstGeom prst="rect">
            <a:avLst/>
          </a:prstGeom>
          <a:solidFill>
            <a:srgbClr val="083C9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Flood Mitigation &amp; Flood Protection Works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IN" sz="2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IN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nprecedented Rainfall &amp; </a:t>
            </a:r>
            <a:r>
              <a:rPr lang="en-IN" sz="24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Michaung</a:t>
            </a:r>
            <a:r>
              <a:rPr lang="en-IN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cyclone) 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="" xmlns:a16="http://schemas.microsoft.com/office/drawing/2014/main" id="{B1AFF13F-912A-56AA-8BD4-8945A0F3AE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9219470"/>
              </p:ext>
            </p:extLst>
          </p:nvPr>
        </p:nvGraphicFramePr>
        <p:xfrm>
          <a:off x="342905" y="3411443"/>
          <a:ext cx="8354917" cy="146639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94520">
                  <a:extLst>
                    <a:ext uri="{9D8B030D-6E8A-4147-A177-3AD203B41FA5}">
                      <a16:colId xmlns="" xmlns:a16="http://schemas.microsoft.com/office/drawing/2014/main" val="3092418226"/>
                    </a:ext>
                  </a:extLst>
                </a:gridCol>
                <a:gridCol w="1212321">
                  <a:extLst>
                    <a:ext uri="{9D8B030D-6E8A-4147-A177-3AD203B41FA5}">
                      <a16:colId xmlns="" xmlns:a16="http://schemas.microsoft.com/office/drawing/2014/main" val="3268318229"/>
                    </a:ext>
                  </a:extLst>
                </a:gridCol>
                <a:gridCol w="1845090">
                  <a:extLst>
                    <a:ext uri="{9D8B030D-6E8A-4147-A177-3AD203B41FA5}">
                      <a16:colId xmlns="" xmlns:a16="http://schemas.microsoft.com/office/drawing/2014/main" val="509611978"/>
                    </a:ext>
                  </a:extLst>
                </a:gridCol>
                <a:gridCol w="1963704">
                  <a:extLst>
                    <a:ext uri="{9D8B030D-6E8A-4147-A177-3AD203B41FA5}">
                      <a16:colId xmlns="" xmlns:a16="http://schemas.microsoft.com/office/drawing/2014/main" val="181251597"/>
                    </a:ext>
                  </a:extLst>
                </a:gridCol>
                <a:gridCol w="1739282">
                  <a:extLst>
                    <a:ext uri="{9D8B030D-6E8A-4147-A177-3AD203B41FA5}">
                      <a16:colId xmlns="" xmlns:a16="http://schemas.microsoft.com/office/drawing/2014/main" val="3773503854"/>
                    </a:ext>
                  </a:extLst>
                </a:gridCol>
              </a:tblGrid>
              <a:tr h="46111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Works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Region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Total Estimate (In Crore)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 of works completed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IN" sz="900" b="1" u="none" strike="noStrike" cap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 of works to be completed</a:t>
                      </a:r>
                      <a:endParaRPr sz="900" b="1" u="none" strike="noStrike" cap="none" dirty="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83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73575150"/>
                  </a:ext>
                </a:extLst>
              </a:tr>
              <a:tr h="42233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</a:t>
                      </a:r>
                      <a:endParaRPr sz="1100" b="0" u="none" strike="noStrike" cap="none" dirty="0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Chennai</a:t>
                      </a:r>
                      <a:endParaRPr sz="1100" b="0" u="none" strike="noStrike" cap="none" dirty="0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100" u="none" strike="noStrike" cap="none" dirty="0">
                          <a:solidFill>
                            <a:srgbClr val="0000CC"/>
                          </a:solidFill>
                        </a:rPr>
                        <a:t>350.00</a:t>
                      </a:r>
                      <a:endParaRPr sz="1100" b="0" u="none" strike="noStrike" cap="none" dirty="0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100" b="0" u="none" strike="noStrike" cap="none" dirty="0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</a:t>
                      </a: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46618310"/>
                  </a:ext>
                </a:extLst>
              </a:tr>
              <a:tr h="58293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480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312-CERC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168-State Fund</a:t>
                      </a:r>
                      <a:endParaRPr sz="1100" b="0" u="none" strike="noStrike" cap="none" dirty="0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294" marB="34294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Madurai</a:t>
                      </a:r>
                      <a:endParaRPr sz="1100" b="0" u="none" strike="noStrike" cap="none" dirty="0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280.00</a:t>
                      </a:r>
                      <a:endParaRPr sz="1100" b="0" u="none" strike="noStrike" cap="none" dirty="0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136(CERC)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60(SF)</a:t>
                      </a:r>
                      <a:endParaRPr sz="1100" b="0" u="none" strike="noStrike" cap="none" dirty="0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176(CERC)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IN" sz="1100" b="0" u="none" strike="noStrike" cap="none" dirty="0">
                          <a:solidFill>
                            <a:srgbClr val="0000C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108(SF)</a:t>
                      </a:r>
                      <a:endParaRPr sz="1100" b="0" u="none" strike="noStrike" cap="none" dirty="0">
                        <a:solidFill>
                          <a:srgbClr val="0000C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34294" marB="34294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06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09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B29E692E-322F-3654-1FFD-8F613F2A1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2884411"/>
              </p:ext>
            </p:extLst>
          </p:nvPr>
        </p:nvGraphicFramePr>
        <p:xfrm>
          <a:off x="190501" y="681542"/>
          <a:ext cx="8829674" cy="4402642"/>
        </p:xfrm>
        <a:graphic>
          <a:graphicData uri="http://schemas.openxmlformats.org/drawingml/2006/table">
            <a:tbl>
              <a:tblPr/>
              <a:tblGrid>
                <a:gridCol w="780394">
                  <a:extLst>
                    <a:ext uri="{9D8B030D-6E8A-4147-A177-3AD203B41FA5}">
                      <a16:colId xmlns="" xmlns:a16="http://schemas.microsoft.com/office/drawing/2014/main" val="1979199407"/>
                    </a:ext>
                  </a:extLst>
                </a:gridCol>
                <a:gridCol w="3049049">
                  <a:extLst>
                    <a:ext uri="{9D8B030D-6E8A-4147-A177-3AD203B41FA5}">
                      <a16:colId xmlns="" xmlns:a16="http://schemas.microsoft.com/office/drawing/2014/main" val="875010091"/>
                    </a:ext>
                  </a:extLst>
                </a:gridCol>
                <a:gridCol w="1756178">
                  <a:extLst>
                    <a:ext uri="{9D8B030D-6E8A-4147-A177-3AD203B41FA5}">
                      <a16:colId xmlns="" xmlns:a16="http://schemas.microsoft.com/office/drawing/2014/main" val="570121963"/>
                    </a:ext>
                  </a:extLst>
                </a:gridCol>
                <a:gridCol w="1146393">
                  <a:extLst>
                    <a:ext uri="{9D8B030D-6E8A-4147-A177-3AD203B41FA5}">
                      <a16:colId xmlns="" xmlns:a16="http://schemas.microsoft.com/office/drawing/2014/main" val="1397454734"/>
                    </a:ext>
                  </a:extLst>
                </a:gridCol>
                <a:gridCol w="1073221">
                  <a:extLst>
                    <a:ext uri="{9D8B030D-6E8A-4147-A177-3AD203B41FA5}">
                      <a16:colId xmlns="" xmlns:a16="http://schemas.microsoft.com/office/drawing/2014/main" val="1364184450"/>
                    </a:ext>
                  </a:extLst>
                </a:gridCol>
                <a:gridCol w="1024439">
                  <a:extLst>
                    <a:ext uri="{9D8B030D-6E8A-4147-A177-3AD203B41FA5}">
                      <a16:colId xmlns="" xmlns:a16="http://schemas.microsoft.com/office/drawing/2014/main" val="2157038403"/>
                    </a:ext>
                  </a:extLst>
                </a:gridCol>
              </a:tblGrid>
              <a:tr h="412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083C92"/>
                          </a:highlight>
                          <a:latin typeface="Calibri" panose="020F0502020204030204" pitchFamily="34" charset="0"/>
                        </a:rPr>
                        <a:t>Sl.No</a:t>
                      </a:r>
                      <a:r>
                        <a:rPr lang="en-IN" sz="11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83C92"/>
                          </a:highlight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83C92"/>
                          </a:highlight>
                          <a:latin typeface="Calibri" panose="020F0502020204030204" pitchFamily="34" charset="0"/>
                        </a:rPr>
                        <a:t>G.0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1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83C92"/>
                          </a:highlight>
                          <a:latin typeface="Calibri" panose="020F0502020204030204" pitchFamily="34" charset="0"/>
                        </a:rPr>
                        <a:t>Estimate Amt. (Rs in Crore)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83C92"/>
                          </a:highlight>
                          <a:latin typeface="Calibri" panose="020F0502020204030204" pitchFamily="34" charset="0"/>
                        </a:rPr>
                        <a:t>Total Works 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83C92"/>
                          </a:highlight>
                          <a:latin typeface="Calibri" panose="020F0502020204030204" pitchFamily="34" charset="0"/>
                        </a:rPr>
                        <a:t>No of works completed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3C9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83C92"/>
                          </a:highlight>
                          <a:latin typeface="Calibri" panose="020F0502020204030204" pitchFamily="34" charset="0"/>
                        </a:rPr>
                        <a:t>No of works in progress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3C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3153009"/>
                  </a:ext>
                </a:extLst>
              </a:tr>
              <a:tr h="34679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G.O.Ms.No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94 / Water Resources (S1) Dept, Dated: 09.05.2023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19.05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44896428"/>
                  </a:ext>
                </a:extLst>
              </a:tr>
              <a:tr h="34679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G.O.Ms.No. 42 / Water Resources (S1) Dept, Dated: 20.06.2023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43.19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7880620"/>
                  </a:ext>
                </a:extLst>
              </a:tr>
              <a:tr h="34679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G.O.Ms.No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327/ R&amp;DM (DM.II) Dept, Dated: 03.07.2023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14.50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4591322"/>
                  </a:ext>
                </a:extLst>
              </a:tr>
              <a:tr h="34679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G.O.Ms.No. 145 / Water Resources (I-Spl.2) Dept, Dated: 14.07.2023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91.36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86188498"/>
                  </a:ext>
                </a:extLst>
              </a:tr>
              <a:tr h="34679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G.O.Ms.No. 146 / Water Resources (I-Spl.2) Dept, Dated: 14.07.2023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44904020"/>
                  </a:ext>
                </a:extLst>
              </a:tr>
              <a:tr h="34679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G.O.Ms.No. 172 / Water Resources (I-Spl.2) Dept, Dated: 03.08.2023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69.45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1233739"/>
                  </a:ext>
                </a:extLst>
              </a:tr>
              <a:tr h="34679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G.O.Ms.No. 173 / Water Resources (I-Spl.2) Dept, Dated: 03.08.2023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11.43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93046757"/>
                  </a:ext>
                </a:extLst>
              </a:tr>
              <a:tr h="34679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G.O.Ms.No. 45 / Water Resources (S2) Dept, Dated: 01.09.2023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57.24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20484068"/>
                  </a:ext>
                </a:extLst>
              </a:tr>
              <a:tr h="34679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G.O.Ms.No. 524/ R&amp;DM (DM.II) Dept, Dated: 17.10.2023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78694805"/>
                  </a:ext>
                </a:extLst>
              </a:tr>
              <a:tr h="34679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G.O.Ms.No. 541 / R&amp;DM (DM.II) Dept, Dated: 26.10.2023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96.50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 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85922781"/>
                  </a:ext>
                </a:extLst>
              </a:tr>
              <a:tr h="34679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G.O.Ms.No. 593/ R&amp;DM (DM.II) Dept, Dated: 20.12.2023</a:t>
                      </a:r>
                    </a:p>
                  </a:txBody>
                  <a:tcPr marL="5187" marR="5187" marT="3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81.13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63770289"/>
                  </a:ext>
                </a:extLst>
              </a:tr>
              <a:tr h="175340"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187" marR="5187" marT="3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506.33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87" marR="5187" marT="389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28311472"/>
                  </a:ext>
                </a:extLst>
              </a:tr>
            </a:tbl>
          </a:graphicData>
        </a:graphic>
      </p:graphicFrame>
      <p:sp>
        <p:nvSpPr>
          <p:cNvPr id="6" name="Google Shape;205;p32">
            <a:extLst>
              <a:ext uri="{FF2B5EF4-FFF2-40B4-BE49-F238E27FC236}">
                <a16:creationId xmlns="" xmlns:a16="http://schemas.microsoft.com/office/drawing/2014/main" id="{6F59036A-7D17-16A0-E5E4-145BBEC3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"/>
            <a:ext cx="9144000" cy="548879"/>
          </a:xfrm>
          <a:prstGeom prst="rect">
            <a:avLst/>
          </a:prstGeom>
          <a:solidFill>
            <a:srgbClr val="083C92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IN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Flood Protection Works -2023-24</a:t>
            </a: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84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EC43B4-27A9-20E9-CB30-B4F02BFDB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54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IN" sz="1600" b="1" i="0" u="none" strike="noStrike" kern="12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 Restoration works</a:t>
            </a:r>
            <a:r>
              <a:rPr lang="en-IN" sz="16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IN" sz="16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en-IN" sz="1600" b="1" i="0" u="none" strike="noStrike" kern="12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Considered for CERC under </a:t>
            </a:r>
            <a:r>
              <a:rPr lang="en-IN" sz="1600" b="1" i="0" u="none" strike="noStrike" kern="120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Fund </a:t>
            </a:r>
            <a:r>
              <a:rPr lang="en-US" sz="1600" b="1" i="0" u="none" strike="noStrike" kern="12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</a:t>
            </a:r>
            <a:r>
              <a:rPr lang="en-US" sz="1600" b="1" i="0" u="none" strike="noStrike" kern="1200" baseline="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works</a:t>
            </a:r>
            <a:r>
              <a:rPr lang="en-IN" sz="16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IN" sz="16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endParaRPr lang="en-IN" sz="1600" dirty="0">
              <a:solidFill>
                <a:srgbClr val="C00000"/>
              </a:solidFill>
            </a:endParaRPr>
          </a:p>
        </p:txBody>
      </p:sp>
      <p:pic>
        <p:nvPicPr>
          <p:cNvPr id="6" name="table">
            <a:extLst>
              <a:ext uri="{FF2B5EF4-FFF2-40B4-BE49-F238E27FC236}">
                <a16:creationId xmlns="" xmlns:a16="http://schemas.microsoft.com/office/drawing/2014/main" id="{C37C9388-D339-E8DF-7B1E-F450A1B54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663116"/>
            <a:ext cx="8877300" cy="40803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68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67C69-7CF9-561C-E24C-C19E8DC4A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69055"/>
            <a:ext cx="8762999" cy="335755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algn="ctr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IN" sz="1400" b="1" i="0" u="none" strike="noStrike" kern="1200" dirty="0" smtClean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Permanent </a:t>
            </a:r>
            <a:r>
              <a:rPr lang="en-IN" sz="1400" b="1" i="0" u="none" strike="noStrike" kern="12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Restoration works</a:t>
            </a:r>
            <a:r>
              <a:rPr lang="en-IN" sz="1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IN" sz="1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en-IN" sz="1400" b="1" i="0" u="none" strike="noStrike" kern="12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Considered for CERC under TNIAM Project </a:t>
            </a:r>
            <a:r>
              <a:rPr lang="en-US" sz="1400" b="1" i="0" u="none" strike="noStrike" kern="12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</a:t>
            </a:r>
            <a:r>
              <a:rPr lang="en-US" sz="1400" b="1" i="0" u="none" strike="noStrike" kern="1200" baseline="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works</a:t>
            </a:r>
            <a:r>
              <a:rPr lang="en-IN" sz="1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en-IN" sz="1400" b="0" i="0" u="none" strike="noStrike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endParaRPr lang="en-IN" sz="14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988E1113-6393-E66F-50DF-1CFE50110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9289399"/>
              </p:ext>
            </p:extLst>
          </p:nvPr>
        </p:nvGraphicFramePr>
        <p:xfrm>
          <a:off x="114316" y="462466"/>
          <a:ext cx="8953497" cy="4456869"/>
        </p:xfrm>
        <a:graphic>
          <a:graphicData uri="http://schemas.openxmlformats.org/drawingml/2006/table">
            <a:tbl>
              <a:tblPr/>
              <a:tblGrid>
                <a:gridCol w="506801">
                  <a:extLst>
                    <a:ext uri="{9D8B030D-6E8A-4147-A177-3AD203B41FA5}">
                      <a16:colId xmlns="" xmlns:a16="http://schemas.microsoft.com/office/drawing/2014/main" val="871081688"/>
                    </a:ext>
                  </a:extLst>
                </a:gridCol>
                <a:gridCol w="1520404">
                  <a:extLst>
                    <a:ext uri="{9D8B030D-6E8A-4147-A177-3AD203B41FA5}">
                      <a16:colId xmlns="" xmlns:a16="http://schemas.microsoft.com/office/drawing/2014/main" val="2459610033"/>
                    </a:ext>
                  </a:extLst>
                </a:gridCol>
                <a:gridCol w="2196142">
                  <a:extLst>
                    <a:ext uri="{9D8B030D-6E8A-4147-A177-3AD203B41FA5}">
                      <a16:colId xmlns="" xmlns:a16="http://schemas.microsoft.com/office/drawing/2014/main" val="3105289366"/>
                    </a:ext>
                  </a:extLst>
                </a:gridCol>
                <a:gridCol w="705182">
                  <a:extLst>
                    <a:ext uri="{9D8B030D-6E8A-4147-A177-3AD203B41FA5}">
                      <a16:colId xmlns="" xmlns:a16="http://schemas.microsoft.com/office/drawing/2014/main" val="684353155"/>
                    </a:ext>
                  </a:extLst>
                </a:gridCol>
                <a:gridCol w="1149990">
                  <a:extLst>
                    <a:ext uri="{9D8B030D-6E8A-4147-A177-3AD203B41FA5}">
                      <a16:colId xmlns="" xmlns:a16="http://schemas.microsoft.com/office/drawing/2014/main" val="971246278"/>
                    </a:ext>
                  </a:extLst>
                </a:gridCol>
                <a:gridCol w="1031132">
                  <a:extLst>
                    <a:ext uri="{9D8B030D-6E8A-4147-A177-3AD203B41FA5}">
                      <a16:colId xmlns="" xmlns:a16="http://schemas.microsoft.com/office/drawing/2014/main" val="1054389509"/>
                    </a:ext>
                  </a:extLst>
                </a:gridCol>
                <a:gridCol w="1022422">
                  <a:extLst>
                    <a:ext uri="{9D8B030D-6E8A-4147-A177-3AD203B41FA5}">
                      <a16:colId xmlns="" xmlns:a16="http://schemas.microsoft.com/office/drawing/2014/main" val="2138136124"/>
                    </a:ext>
                  </a:extLst>
                </a:gridCol>
                <a:gridCol w="821424">
                  <a:extLst>
                    <a:ext uri="{9D8B030D-6E8A-4147-A177-3AD203B41FA5}">
                      <a16:colId xmlns="" xmlns:a16="http://schemas.microsoft.com/office/drawing/2014/main" val="1357188571"/>
                    </a:ext>
                  </a:extLst>
                </a:gridCol>
              </a:tblGrid>
              <a:tr h="2666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Sl. No.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District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Division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Total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No of Works Completed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Work in Progress 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Liability</a:t>
                      </a:r>
                      <a:b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(Rs in Crore)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55148190"/>
                  </a:ext>
                </a:extLst>
              </a:tr>
              <a:tr h="5171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Nos.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Amount</a:t>
                      </a:r>
                      <a:b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(Rs in Crore)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1709703"/>
                  </a:ext>
                </a:extLst>
              </a:tr>
              <a:tr h="8600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I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Tirunelveli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Upper Thamiraparani Basin Division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99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60.514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66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33</a:t>
                      </a:r>
                      <a:b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</a:b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(PQ submitted to </a:t>
                      </a:r>
                      <a:r>
                        <a:rPr lang="en-IN" sz="1100" b="0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TAC 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for 1 work)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48.490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61670694"/>
                  </a:ext>
                </a:extLst>
              </a:tr>
              <a:tr h="38930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Chittar Basin Division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63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20.120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15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48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11.740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5805389"/>
                  </a:ext>
                </a:extLst>
              </a:tr>
              <a:tr h="244414">
                <a:tc>
                  <a:txBody>
                    <a:bodyPr/>
                    <a:lstStyle/>
                    <a:p>
                      <a:pPr algn="ctr" fontAlgn="ctr"/>
                      <a:endParaRPr lang="en-IN" sz="11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Sub Total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162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80.634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81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81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60.23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8718549"/>
                  </a:ext>
                </a:extLst>
              </a:tr>
              <a:tr h="41661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II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Tenkasi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Chittar Basin Division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54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13.563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29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25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9.028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723969"/>
                  </a:ext>
                </a:extLst>
              </a:tr>
              <a:tr h="261078">
                <a:tc>
                  <a:txBody>
                    <a:bodyPr/>
                    <a:lstStyle/>
                    <a:p>
                      <a:pPr algn="ctr" fontAlgn="ctr"/>
                      <a:endParaRPr lang="en-IN" sz="11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Sub Total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54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13.563</a:t>
                      </a:r>
                      <a:endParaRPr lang="en-IN" sz="11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29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25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9.028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61260125"/>
                  </a:ext>
                </a:extLst>
              </a:tr>
              <a:tr h="41661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III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Thoothukudi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Upper Thamiraparani Basin Division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23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12.640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15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8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9.795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82294565"/>
                  </a:ext>
                </a:extLst>
              </a:tr>
              <a:tr h="5171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Lower Thamiraparani &amp; Korampallam </a:t>
                      </a:r>
                      <a:r>
                        <a:rPr lang="en-IN" sz="1100" b="0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Aru</a:t>
                      </a:r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 Basin Division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73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113.666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11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62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27.710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9268429"/>
                  </a:ext>
                </a:extLst>
              </a:tr>
              <a:tr h="222236">
                <a:tc>
                  <a:txBody>
                    <a:bodyPr/>
                    <a:lstStyle/>
                    <a:p>
                      <a:pPr algn="ctr" fontAlgn="ctr"/>
                      <a:endParaRPr lang="en-IN" sz="1100" b="1" i="0" u="none" strike="noStrike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Sub Total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96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126.306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26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70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37.505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6113200"/>
                  </a:ext>
                </a:extLst>
              </a:tr>
              <a:tr h="345683">
                <a:tc>
                  <a:txBody>
                    <a:bodyPr/>
                    <a:lstStyle/>
                    <a:p>
                      <a:pPr algn="ctr" fontAlgn="t"/>
                      <a:endParaRPr lang="en-IN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4946" marR="4946" marT="2783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/>
                    </a:p>
                  </a:txBody>
                  <a:tcPr marL="4946" marR="4946" marT="2783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Total 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312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220.503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136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176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106.763</a:t>
                      </a:r>
                    </a:p>
                  </a:txBody>
                  <a:tcPr marL="4946" marR="4946" marT="2783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017053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32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1987" y="349046"/>
            <a:ext cx="836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t">
              <a:spcBef>
                <a:spcPct val="0"/>
              </a:spcBef>
            </a:pPr>
            <a:r>
              <a:rPr lang="en-IN" b="1" dirty="0">
                <a:latin typeface="+mj-lt"/>
                <a:ea typeface="+mj-ea"/>
                <a:cs typeface="+mj-cs"/>
              </a:rPr>
              <a:t>Improvements to </a:t>
            </a:r>
            <a:r>
              <a:rPr lang="en-IN" b="1" dirty="0" err="1">
                <a:latin typeface="+mj-lt"/>
                <a:ea typeface="+mj-ea"/>
                <a:cs typeface="+mj-cs"/>
              </a:rPr>
              <a:t>Gerugambakkam</a:t>
            </a:r>
            <a:r>
              <a:rPr lang="en-IN" b="1" dirty="0">
                <a:latin typeface="+mj-lt"/>
                <a:ea typeface="+mj-ea"/>
                <a:cs typeface="+mj-cs"/>
              </a:rPr>
              <a:t> Channel from LS </a:t>
            </a:r>
            <a:r>
              <a:rPr lang="en-IN" b="1" dirty="0" err="1">
                <a:latin typeface="+mj-lt"/>
                <a:ea typeface="+mj-ea"/>
                <a:cs typeface="+mj-cs"/>
              </a:rPr>
              <a:t>160m</a:t>
            </a:r>
            <a:r>
              <a:rPr lang="en-IN" b="1" dirty="0">
                <a:latin typeface="+mj-lt"/>
                <a:ea typeface="+mj-ea"/>
                <a:cs typeface="+mj-cs"/>
              </a:rPr>
              <a:t> to LS </a:t>
            </a:r>
            <a:r>
              <a:rPr lang="en-IN" b="1" dirty="0" err="1">
                <a:latin typeface="+mj-lt"/>
                <a:ea typeface="+mj-ea"/>
                <a:cs typeface="+mj-cs"/>
              </a:rPr>
              <a:t>1500m</a:t>
            </a:r>
            <a:r>
              <a:rPr lang="en-IN" b="1" dirty="0">
                <a:latin typeface="+mj-lt"/>
                <a:ea typeface="+mj-ea"/>
                <a:cs typeface="+mj-cs"/>
              </a:rPr>
              <a:t> in </a:t>
            </a:r>
            <a:r>
              <a:rPr lang="en-IN" b="1" dirty="0" err="1">
                <a:latin typeface="+mj-lt"/>
                <a:ea typeface="+mj-ea"/>
                <a:cs typeface="+mj-cs"/>
              </a:rPr>
              <a:t>Gerugambakkam</a:t>
            </a:r>
            <a:r>
              <a:rPr lang="en-IN" b="1" dirty="0">
                <a:latin typeface="+mj-lt"/>
                <a:ea typeface="+mj-ea"/>
                <a:cs typeface="+mj-cs"/>
              </a:rPr>
              <a:t> Village in </a:t>
            </a:r>
            <a:r>
              <a:rPr lang="en-IN" b="1" dirty="0" err="1">
                <a:latin typeface="+mj-lt"/>
                <a:ea typeface="+mj-ea"/>
                <a:cs typeface="+mj-cs"/>
              </a:rPr>
              <a:t>Kundrathur</a:t>
            </a:r>
            <a:r>
              <a:rPr lang="en-IN" b="1" dirty="0">
                <a:latin typeface="+mj-lt"/>
                <a:ea typeface="+mj-ea"/>
                <a:cs typeface="+mj-cs"/>
              </a:rPr>
              <a:t> Taluk of </a:t>
            </a:r>
            <a:r>
              <a:rPr lang="en-IN" b="1" dirty="0" err="1">
                <a:latin typeface="+mj-lt"/>
                <a:ea typeface="+mj-ea"/>
                <a:cs typeface="+mj-cs"/>
              </a:rPr>
              <a:t>Kancheepuram</a:t>
            </a:r>
            <a:r>
              <a:rPr lang="en-IN" b="1" dirty="0">
                <a:latin typeface="+mj-lt"/>
                <a:ea typeface="+mj-ea"/>
                <a:cs typeface="+mj-cs"/>
              </a:rPr>
              <a:t> District.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4" y="4676037"/>
            <a:ext cx="538647" cy="467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1018" y="2189103"/>
            <a:ext cx="3669429" cy="2202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845" y="2189039"/>
            <a:ext cx="3958658" cy="2202270"/>
          </a:xfrm>
          <a:prstGeom prst="rect">
            <a:avLst/>
          </a:prstGeom>
        </p:spPr>
      </p:pic>
      <p:graphicFrame>
        <p:nvGraphicFramePr>
          <p:cNvPr id="12" name="Table 2"/>
          <p:cNvGraphicFramePr/>
          <p:nvPr>
            <p:extLst>
              <p:ext uri="{D42A27DB-BD31-4B8C-83A1-F6EECF244321}">
                <p14:modId xmlns:p14="http://schemas.microsoft.com/office/powerpoint/2010/main" xmlns="" val="2692683895"/>
              </p:ext>
            </p:extLst>
          </p:nvPr>
        </p:nvGraphicFramePr>
        <p:xfrm>
          <a:off x="530318" y="866814"/>
          <a:ext cx="8321782" cy="1265266"/>
        </p:xfrm>
        <a:graphic>
          <a:graphicData uri="http://schemas.openxmlformats.org/drawingml/2006/table">
            <a:tbl>
              <a:tblPr/>
              <a:tblGrid>
                <a:gridCol w="1578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34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71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69206">
                  <a:extLst>
                    <a:ext uri="{9D8B030D-6E8A-4147-A177-3AD203B41FA5}">
                      <a16:colId xmlns="" xmlns:a16="http://schemas.microsoft.com/office/drawing/2014/main" val="375361800"/>
                    </a:ext>
                  </a:extLst>
                </a:gridCol>
              </a:tblGrid>
              <a:tr h="6600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Estimate Amount (</a:t>
                      </a:r>
                      <a:r>
                        <a:rPr lang="en-IN" sz="1100" b="1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Rs.in</a:t>
                      </a: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Crore)</a:t>
                      </a:r>
                      <a:endParaRPr lang="ta-IN" sz="11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Present</a:t>
                      </a:r>
                      <a:r>
                        <a:rPr lang="en-IN" sz="1100" b="1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Stage</a:t>
                      </a:r>
                      <a:endParaRPr lang="ta-IN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Date of Commencement</a:t>
                      </a:r>
                      <a:endParaRPr lang="en-US" sz="11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Probable Date of Completion</a:t>
                      </a:r>
                      <a:endParaRPr lang="en-US" sz="11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5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19.16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 of work completed. </a:t>
                      </a: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Culvert works  completed. Fencing work is in Progress</a:t>
                      </a: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31.10.2023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30.09.2024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83768" y="37002"/>
            <a:ext cx="43924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Gerugambakkam</a:t>
            </a:r>
            <a:r>
              <a:rPr lang="en-IN" sz="20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Channel</a:t>
            </a:r>
            <a:endParaRPr lang="en-IN" sz="2000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endParaRPr lang="en-IN" dirty="0">
              <a:solidFill>
                <a:srgbClr val="0000CC"/>
              </a:solidFill>
              <a:latin typeface="TAU-Marutham" pitchFamily="34" charset="0"/>
              <a:ea typeface="Arial"/>
              <a:cs typeface="TAU-Marutham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081882" y="4424377"/>
            <a:ext cx="314258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           </a:t>
            </a:r>
            <a:r>
              <a:rPr lang="en-US" sz="1400" b="1" dirty="0">
                <a:latin typeface="Bookman Old Style" pitchFamily="18" charset="0"/>
              </a:rPr>
              <a:t>BEFORE EXECUTION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054425" y="4407847"/>
            <a:ext cx="314258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</a:t>
            </a: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EXECUTION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0774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bbd0a0dec_7_301"/>
          <p:cNvSpPr txBox="1">
            <a:spLocks noGrp="1"/>
          </p:cNvSpPr>
          <p:nvPr>
            <p:ph type="title"/>
          </p:nvPr>
        </p:nvSpPr>
        <p:spPr>
          <a:xfrm>
            <a:off x="608019" y="246008"/>
            <a:ext cx="8178588" cy="6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n-US" sz="1400" b="1" dirty="0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Construction of open channel and cut &amp; cover channel in </a:t>
            </a:r>
            <a:r>
              <a:rPr lang="en-US" sz="1400" b="1" dirty="0" err="1" smtClean="0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Thanikachalam</a:t>
            </a:r>
            <a:r>
              <a:rPr lang="en-US" sz="1400" b="1" dirty="0" smtClean="0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nagar</a:t>
            </a:r>
            <a:r>
              <a:rPr lang="en-US" sz="1400" b="1" dirty="0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 drain in </a:t>
            </a:r>
            <a:r>
              <a:rPr lang="en-US" sz="1400" b="1" dirty="0" err="1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Madhavaram</a:t>
            </a:r>
            <a:r>
              <a:rPr lang="en-US" sz="1400" b="1" dirty="0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 and </a:t>
            </a:r>
            <a:r>
              <a:rPr lang="en-US" sz="1400" b="1" dirty="0" err="1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Ayanavaram</a:t>
            </a:r>
            <a:r>
              <a:rPr lang="en-US" sz="1400" b="1" dirty="0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 Taluk in Chennai District</a:t>
            </a:r>
            <a:endParaRPr lang="ta-IN" sz="1400" b="1" dirty="0">
              <a:solidFill>
                <a:srgbClr val="C00000"/>
              </a:solidFill>
              <a:ea typeface="Arial"/>
              <a:cs typeface="TAU-Marutham" pitchFamily="34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866" y="2247715"/>
            <a:ext cx="3648573" cy="2196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724" y="2355733"/>
            <a:ext cx="3750251" cy="2103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5" y="71823"/>
            <a:ext cx="7419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j-lt"/>
                <a:cs typeface="TAU-Marutham" pitchFamily="34" charset="0"/>
                <a:sym typeface="Arial"/>
              </a:rPr>
              <a:t>THANIKACHALAM </a:t>
            </a:r>
            <a:r>
              <a:rPr lang="en-US" b="1" dirty="0">
                <a:solidFill>
                  <a:srgbClr val="C00000"/>
                </a:solidFill>
                <a:latin typeface="+mj-lt"/>
                <a:cs typeface="TAU-Marutham" pitchFamily="34" charset="0"/>
                <a:sym typeface="Arial"/>
              </a:rPr>
              <a:t>NAGAR DRAIN</a:t>
            </a:r>
            <a:endParaRPr lang="en-IN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3" name="Table 2"/>
          <p:cNvGraphicFramePr/>
          <p:nvPr>
            <p:extLst>
              <p:ext uri="{D42A27DB-BD31-4B8C-83A1-F6EECF244321}">
                <p14:modId xmlns:p14="http://schemas.microsoft.com/office/powerpoint/2010/main" xmlns="" val="3433574843"/>
              </p:ext>
            </p:extLst>
          </p:nvPr>
        </p:nvGraphicFramePr>
        <p:xfrm>
          <a:off x="607489" y="827936"/>
          <a:ext cx="8179133" cy="1414463"/>
        </p:xfrm>
        <a:graphic>
          <a:graphicData uri="http://schemas.openxmlformats.org/drawingml/2006/table">
            <a:tbl>
              <a:tblPr/>
              <a:tblGrid>
                <a:gridCol w="15510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36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341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50311">
                  <a:extLst>
                    <a:ext uri="{9D8B030D-6E8A-4147-A177-3AD203B41FA5}">
                      <a16:colId xmlns="" xmlns:a16="http://schemas.microsoft.com/office/drawing/2014/main" val="375361800"/>
                    </a:ext>
                  </a:extLst>
                </a:gridCol>
              </a:tblGrid>
              <a:tr h="6600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Estimate Amount (</a:t>
                      </a:r>
                      <a:r>
                        <a:rPr lang="en-IN" sz="1100" b="1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Rs.in</a:t>
                      </a: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Crore)</a:t>
                      </a:r>
                      <a:endParaRPr lang="ta-IN" sz="11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Present</a:t>
                      </a:r>
                      <a:r>
                        <a:rPr lang="en-IN" sz="1100" b="1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Stage</a:t>
                      </a:r>
                      <a:endParaRPr lang="ta-IN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Date of Commencement</a:t>
                      </a:r>
                      <a:endParaRPr lang="en-US" sz="11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Probable Date of Completion</a:t>
                      </a:r>
                      <a:endParaRPr lang="en-US" sz="11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91.36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 Work completed.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1600m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cut and cover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completed.700m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open channel completed. Balance work is in progress</a:t>
                      </a:r>
                      <a:endParaRPr lang="ta-IN" sz="11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30.08.2023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30.09.2024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itle 1"/>
          <p:cNvSpPr txBox="1">
            <a:spLocks/>
          </p:cNvSpPr>
          <p:nvPr/>
        </p:nvSpPr>
        <p:spPr bwMode="auto">
          <a:xfrm>
            <a:off x="827584" y="4472543"/>
            <a:ext cx="314258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100" b="1" dirty="0">
                <a:latin typeface="Bookman Old Style" pitchFamily="18" charset="0"/>
                <a:cs typeface="+mn-cs"/>
              </a:rPr>
              <a:t>            </a:t>
            </a:r>
            <a:r>
              <a:rPr lang="en-US" sz="1400" b="1" dirty="0">
                <a:latin typeface="Bookman Old Style" pitchFamily="18" charset="0"/>
              </a:rPr>
              <a:t>BEFORE EXECUTION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992845" y="4459556"/>
            <a:ext cx="314258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</a:t>
            </a: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EXECUTION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91" y="4630995"/>
            <a:ext cx="538647" cy="4674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328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ebbd0a0dec_7_301"/>
          <p:cNvSpPr txBox="1">
            <a:spLocks noGrp="1"/>
          </p:cNvSpPr>
          <p:nvPr>
            <p:ph type="title"/>
          </p:nvPr>
        </p:nvSpPr>
        <p:spPr>
          <a:xfrm>
            <a:off x="608019" y="246009"/>
            <a:ext cx="8178588" cy="97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n-US" sz="1600" b="1" dirty="0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Conversion of </a:t>
            </a:r>
            <a:r>
              <a:rPr lang="en-US" sz="1600" b="1" dirty="0" err="1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Madhavaram</a:t>
            </a:r>
            <a:r>
              <a:rPr lang="en-US" sz="1600" b="1" dirty="0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Retteri</a:t>
            </a:r>
            <a:r>
              <a:rPr lang="en-US" sz="1600" b="1" dirty="0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 into drinking water source by deepening the Bed and Providing Regulator arrangements and improvements to foreshore area of </a:t>
            </a:r>
            <a:r>
              <a:rPr lang="en-US" sz="1600" b="1" dirty="0" err="1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Madhavaram</a:t>
            </a:r>
            <a:r>
              <a:rPr lang="en-US" sz="1600" b="1" dirty="0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 tank in </a:t>
            </a:r>
            <a:r>
              <a:rPr lang="en-US" sz="1600" b="1" dirty="0" err="1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Madhavaram</a:t>
            </a:r>
            <a:r>
              <a:rPr lang="en-US" sz="1600" b="1" dirty="0">
                <a:solidFill>
                  <a:srgbClr val="C00000"/>
                </a:solidFill>
                <a:ea typeface="Arial"/>
                <a:cs typeface="TAU-Marutham" pitchFamily="34" charset="0"/>
                <a:sym typeface="Arial"/>
              </a:rPr>
              <a:t> taluk of Chennai District.</a:t>
            </a:r>
            <a:endParaRPr lang="ta-IN" sz="1600" b="1" dirty="0">
              <a:solidFill>
                <a:srgbClr val="C00000"/>
              </a:solidFill>
              <a:ea typeface="Arial"/>
              <a:cs typeface="TAU-Marutham" pitchFamily="34" charset="0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5821" y="7343"/>
            <a:ext cx="387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solidFill>
                  <a:srgbClr val="C00000"/>
                </a:solidFill>
                <a:cs typeface="TAU-Marutham" pitchFamily="34" charset="0"/>
                <a:sym typeface="Arial"/>
              </a:rPr>
              <a:t>MADHAVARAM</a:t>
            </a:r>
            <a:r>
              <a:rPr lang="en-US" sz="1800" b="1" dirty="0">
                <a:solidFill>
                  <a:srgbClr val="C00000"/>
                </a:solidFill>
                <a:cs typeface="TAU-Marutham" pitchFamily="34" charset="0"/>
                <a:sym typeface="Arial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cs typeface="TAU-Marutham" pitchFamily="34" charset="0"/>
                <a:sym typeface="Arial"/>
              </a:rPr>
              <a:t>RETTERI</a:t>
            </a:r>
            <a:endParaRPr lang="en-IN" sz="18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3" name="Table 2"/>
          <p:cNvGraphicFramePr/>
          <p:nvPr>
            <p:extLst>
              <p:ext uri="{D42A27DB-BD31-4B8C-83A1-F6EECF244321}">
                <p14:modId xmlns:p14="http://schemas.microsoft.com/office/powerpoint/2010/main" xmlns="" val="3945506924"/>
              </p:ext>
            </p:extLst>
          </p:nvPr>
        </p:nvGraphicFramePr>
        <p:xfrm>
          <a:off x="123825" y="1059583"/>
          <a:ext cx="8859294" cy="2271713"/>
        </p:xfrm>
        <a:graphic>
          <a:graphicData uri="http://schemas.openxmlformats.org/drawingml/2006/table">
            <a:tbl>
              <a:tblPr/>
              <a:tblGrid>
                <a:gridCol w="14083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777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9390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679232">
                  <a:extLst>
                    <a:ext uri="{9D8B030D-6E8A-4147-A177-3AD203B41FA5}">
                      <a16:colId xmlns="" xmlns:a16="http://schemas.microsoft.com/office/drawing/2014/main" val="375361800"/>
                    </a:ext>
                  </a:extLst>
                </a:gridCol>
              </a:tblGrid>
              <a:tr h="660083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Estimate Amount (</a:t>
                      </a:r>
                      <a:r>
                        <a:rPr lang="en-IN" sz="1100" b="1" u="none" strike="noStrike" cap="non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Rs.in</a:t>
                      </a: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Crore)</a:t>
                      </a:r>
                      <a:endParaRPr lang="ta-IN" sz="1100" b="1" u="none" strike="noStrike" cap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IN" sz="1100" b="1" u="none" strike="noStrike" cap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Present</a:t>
                      </a:r>
                      <a:r>
                        <a:rPr lang="en-IN" sz="1100" b="1" u="none" strike="noStrike" cap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 Stage</a:t>
                      </a:r>
                      <a:endParaRPr lang="ta-IN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  <a:sym typeface="Arial"/>
                        </a:rPr>
                        <a:t>Date of Commencement</a:t>
                      </a:r>
                      <a:endParaRPr lang="en-US" sz="11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Probable Date of Completion</a:t>
                      </a:r>
                      <a:endParaRPr lang="en-US" sz="1100" b="1" strike="noStrike" spc="-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116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43.19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 of work completed.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 work completed.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1700m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grade beam completed 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Toe wall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completed.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 80% completed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Bund work 80% completed.</a:t>
                      </a: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200"/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wall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1350m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completed,  Island formation and toe wall with revetment work is in Progress.</a:t>
                      </a:r>
                      <a:endParaRPr lang="ta-IN" sz="1100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ea typeface="Arial"/>
                        <a:cs typeface="TAU-Marutham" pitchFamily="34" charset="0"/>
                        <a:sym typeface="Arial"/>
                      </a:endParaRPr>
                    </a:p>
                  </a:txBody>
                  <a:tcPr marT="34290" marB="3429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21.08.2023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100" b="1" strike="noStrike" spc="-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31.10.2024</a:t>
                      </a:r>
                    </a:p>
                  </a:txBody>
                  <a:tcPr marT="34290" marB="3429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4854687" y="4815291"/>
            <a:ext cx="397078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</a:t>
            </a: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  <a:cs typeface="+mn-cs"/>
              </a:rPr>
              <a:t>ACS, </a:t>
            </a:r>
            <a:r>
              <a:rPr lang="en-US" sz="1400" b="1" dirty="0" err="1">
                <a:latin typeface="Bookman Old Style" pitchFamily="18" charset="0"/>
                <a:cs typeface="+mn-cs"/>
              </a:rPr>
              <a:t>WRD</a:t>
            </a:r>
            <a:r>
              <a:rPr lang="en-US" sz="1400" b="1" dirty="0">
                <a:latin typeface="Bookman Old Style" pitchFamily="18" charset="0"/>
                <a:cs typeface="+mn-cs"/>
              </a:rPr>
              <a:t> INSPECTION </a:t>
            </a:r>
            <a:r>
              <a:rPr lang="en-US" sz="1400" b="1" dirty="0">
                <a:latin typeface="Bookman Old Style" pitchFamily="18" charset="0"/>
              </a:rPr>
              <a:t> </a:t>
            </a:r>
            <a:r>
              <a:rPr lang="en-IN" sz="14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317" y="3002290"/>
            <a:ext cx="3793159" cy="176800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944393" y="4815291"/>
            <a:ext cx="3142584" cy="34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b="1" dirty="0">
                <a:latin typeface="Bookman Old Style" pitchFamily="18" charset="0"/>
              </a:rPr>
              <a:t>DURING</a:t>
            </a:r>
            <a:r>
              <a:rPr lang="en-US" sz="1100" b="1" dirty="0">
                <a:latin typeface="Bookman Old Style" pitchFamily="18" charset="0"/>
                <a:cs typeface="+mn-cs"/>
              </a:rPr>
              <a:t> </a:t>
            </a:r>
            <a:r>
              <a:rPr lang="en-US" sz="1400" b="1" dirty="0">
                <a:latin typeface="Bookman Old Style" pitchFamily="18" charset="0"/>
              </a:rPr>
              <a:t>EXECUTION  </a:t>
            </a:r>
            <a:r>
              <a:rPr lang="en-IN" sz="1600" b="1" dirty="0">
                <a:latin typeface="Bookman Old Style" pitchFamily="18" charset="0"/>
              </a:rPr>
              <a:t> </a:t>
            </a:r>
            <a:r>
              <a:rPr lang="en-US" sz="1200" b="1" dirty="0">
                <a:latin typeface="Bookman Old Style" pitchFamily="18" charset="0"/>
                <a:cs typeface="+mn-cs"/>
              </a:rPr>
              <a:t/>
            </a:r>
            <a:br>
              <a:rPr lang="en-US" sz="1200" b="1" dirty="0">
                <a:latin typeface="Bookman Old Style" pitchFamily="18" charset="0"/>
                <a:cs typeface="+mn-cs"/>
              </a:rPr>
            </a:br>
            <a:endParaRPr lang="en-US" sz="1200" b="1" dirty="0">
              <a:latin typeface="Bookman Old Style" pitchFamily="18" charset="0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7040" y="3002292"/>
            <a:ext cx="3563888" cy="18129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8B3CF4-C835-C417-4066-1FD5B01B03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4486" y="4676037"/>
            <a:ext cx="538647" cy="46746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06364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2743</TotalTime>
  <Words>991</Words>
  <Application>Microsoft Office PowerPoint</Application>
  <PresentationFormat>On-screen Show (16:9)</PresentationFormat>
  <Paragraphs>282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Simple Light</vt:lpstr>
      <vt:lpstr>Slide 1</vt:lpstr>
      <vt:lpstr>Flood Mitigation works</vt:lpstr>
      <vt:lpstr>Flood Mitigation &amp; Flood Protection Works  (Unprecedented Rainfall &amp; Michaung cyclone) </vt:lpstr>
      <vt:lpstr>Flood Protection Works -2023-24</vt:lpstr>
      <vt:lpstr>Permanent Restoration works Considered for CERC under State Fund Progress Of works </vt:lpstr>
      <vt:lpstr>Permanent Restoration works Considered for CERC under TNIAM Project Progress Of works </vt:lpstr>
      <vt:lpstr>Slide 7</vt:lpstr>
      <vt:lpstr>Construction of open channel and cut &amp; cover channel in Thanikachalam nagar drain in Madhavaram and Ayanavaram Taluk in Chennai District</vt:lpstr>
      <vt:lpstr>Conversion of Madhavaram Retteri into drinking water source by deepening the Bed and Providing Regulator arrangements and improvements to foreshore area of Madhavaram tank in Madhavaram taluk of Chennai District.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S7 E3</dc:creator>
  <cp:lastModifiedBy>AE</cp:lastModifiedBy>
  <cp:revision>585</cp:revision>
  <cp:lastPrinted>2024-09-20T07:26:04Z</cp:lastPrinted>
  <dcterms:modified xsi:type="dcterms:W3CDTF">2024-09-24T12:37:50Z</dcterms:modified>
</cp:coreProperties>
</file>