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956" r:id="rId2"/>
    <p:sldId id="926" r:id="rId3"/>
    <p:sldId id="928" r:id="rId4"/>
    <p:sldId id="938" r:id="rId5"/>
    <p:sldId id="939" r:id="rId6"/>
    <p:sldId id="940" r:id="rId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2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64690"/>
          </a:xfrm>
        </p:spPr>
        <p:txBody>
          <a:bodyPr>
            <a:noAutofit/>
          </a:bodyPr>
          <a:lstStyle/>
          <a:p>
            <a:r>
              <a:rPr lang="en-IN" sz="1800" b="1" dirty="0"/>
              <a:t/>
            </a:r>
            <a:br>
              <a:rPr lang="en-IN" sz="1800" b="1" dirty="0"/>
            </a:br>
            <a:r>
              <a:rPr lang="en-IN" sz="1800" b="1" dirty="0" smtClean="0">
                <a:solidFill>
                  <a:srgbClr val="C00000"/>
                </a:solidFill>
                <a:latin typeface="Arial Black" pitchFamily="34" charset="0"/>
              </a:rPr>
              <a:t>Extension, </a:t>
            </a:r>
            <a:r>
              <a:rPr lang="en-IN" sz="1800" b="1" dirty="0">
                <a:solidFill>
                  <a:srgbClr val="C00000"/>
                </a:solidFill>
                <a:latin typeface="Arial Black" pitchFamily="34" charset="0"/>
              </a:rPr>
              <a:t>Renovation and Modernisation</a:t>
            </a:r>
            <a:r>
              <a:rPr lang="en-IN" sz="1800" b="1" dirty="0"/>
              <a:t> </a:t>
            </a: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Grand </a:t>
            </a:r>
            <a:r>
              <a:rPr lang="en-US" sz="1800" b="1" dirty="0" err="1">
                <a:solidFill>
                  <a:srgbClr val="C00000"/>
                </a:solidFill>
                <a:latin typeface="Arial Black" pitchFamily="34" charset="0"/>
              </a:rPr>
              <a:t>Anaicut</a:t>
            </a: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 Canal </a:t>
            </a:r>
            <a:b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phase 1(package No 1,2,3,4 &amp; 8)</a:t>
            </a:r>
            <a:endParaRPr lang="en-IN" sz="1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740813" y="4663447"/>
            <a:ext cx="3967090" cy="30776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47"/>
            <a:ext cx="9144000" cy="411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0812" y="3843583"/>
            <a:ext cx="4276579" cy="46165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200" b="1" dirty="0">
                <a:solidFill>
                  <a:schemeClr val="tx1"/>
                </a:solidFill>
                <a:latin typeface="Arial" panose="020B0604020202020204" pitchFamily="34" charset="0"/>
              </a:rPr>
              <a:t>Out of 5 packages, 4 packages in phase –I have been completed, 1 package is nearing </a:t>
            </a:r>
            <a:r>
              <a:rPr lang="en-IN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completion</a:t>
            </a:r>
            <a:endParaRPr lang="en-IN" sz="1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167" y="3250169"/>
            <a:ext cx="2124224" cy="284679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250" b="1" dirty="0" smtClean="0"/>
              <a:t>31.03.2025</a:t>
            </a:r>
            <a:endParaRPr lang="en-IN" sz="1250" b="1" dirty="0"/>
          </a:p>
        </p:txBody>
      </p:sp>
    </p:spTree>
    <p:extLst>
      <p:ext uri="{BB962C8B-B14F-4D97-AF65-F5344CB8AC3E}">
        <p14:creationId xmlns="" xmlns:p14="http://schemas.microsoft.com/office/powerpoint/2010/main" val="25594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" y="305404"/>
            <a:ext cx="9143999" cy="4500744"/>
          </a:xfrm>
        </p:spPr>
        <p:txBody>
          <a:bodyPr>
            <a:noAutofit/>
          </a:bodyPr>
          <a:lstStyle/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1900" dirty="0">
                <a:solidFill>
                  <a:srgbClr val="0000CC"/>
                </a:solidFill>
                <a:latin typeface="Arial" panose="020B0604020202020204" pitchFamily="34" charset="0"/>
              </a:rPr>
              <a:t>To restore the original full supply discharge of 4,200 cusecs in Grand </a:t>
            </a:r>
            <a:r>
              <a:rPr lang="en-IN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Anicut</a:t>
            </a:r>
            <a:r>
              <a:rPr lang="en-IN" sz="1900" dirty="0">
                <a:solidFill>
                  <a:srgbClr val="0000CC"/>
                </a:solidFill>
                <a:latin typeface="Arial" panose="020B0604020202020204" pitchFamily="34" charset="0"/>
              </a:rPr>
              <a:t> Canal, to increase the </a:t>
            </a:r>
            <a:r>
              <a:rPr lang="en-IN" sz="1900" b="1" dirty="0">
                <a:solidFill>
                  <a:srgbClr val="006600"/>
                </a:solidFill>
                <a:latin typeface="Arial" panose="020B0604020202020204" pitchFamily="34" charset="0"/>
              </a:rPr>
              <a:t>conveyance efficiency from 45% to 61.60%.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To enhance production by bridging gap area of  67,500 acre and to benefit total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ayacut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of 2,27,472 acre in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Thanjavur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and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Pudukkottai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Districts.</a:t>
            </a:r>
            <a:endParaRPr lang="en-IN" sz="19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Administrative Sanction accorded for Rs.1036.70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in G.O.(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) No.282 Public Works (WR.1) Dept., dated 13.11.2020 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Revised Administrative Sanction accorded  for Rs.1082.31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 in GO (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</a:rPr>
              <a:t>) No.10 WR(WR1) Dept., dated 05.02.2024</a:t>
            </a:r>
            <a:r>
              <a:rPr lang="en-IN" sz="19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1900" dirty="0">
                <a:solidFill>
                  <a:srgbClr val="800080"/>
                </a:solidFill>
                <a:latin typeface="Arial" panose="020B0604020202020204" pitchFamily="34" charset="0"/>
              </a:rPr>
              <a:t>Components: </a:t>
            </a:r>
            <a:r>
              <a:rPr lang="en-IN" sz="1900" dirty="0">
                <a:solidFill>
                  <a:srgbClr val="0000CC"/>
                </a:solidFill>
                <a:latin typeface="Arial" panose="020B0604020202020204" pitchFamily="34" charset="0"/>
              </a:rPr>
              <a:t>Lining –101.41km, Regulators-5 , Repair of Head sluices &amp; Pipe Sluices- 79, Bridges-3, Drops- 24, Canals Syphon – 4,  Aqueducts- 2, Syphon &amp; Syphon Aqueducts- -23, road-31.56 km, bund strengthening – 45.21 km, protection wall – 7.58 km, Revetment – 2.8 km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IN" sz="19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539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17" r="27140" b="40478"/>
          <a:stretch/>
        </p:blipFill>
        <p:spPr bwMode="auto">
          <a:xfrm>
            <a:off x="219091" y="84407"/>
            <a:ext cx="4341813" cy="243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51" y="2594994"/>
            <a:ext cx="4302124" cy="20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091" y="3328993"/>
            <a:ext cx="4341813" cy="400095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just">
              <a:defRPr/>
            </a:pPr>
            <a:r>
              <a:rPr lang="en-US" altLang="en-US" sz="1000" b="1" dirty="0" err="1">
                <a:latin typeface="Verdana" panose="020B0604030504040204" pitchFamily="34" charset="0"/>
              </a:rPr>
              <a:t>Maharajasamuthiram</a:t>
            </a:r>
            <a:r>
              <a:rPr lang="en-US" altLang="en-US" sz="1000" b="1" dirty="0">
                <a:latin typeface="Verdana" panose="020B0604030504040204" pitchFamily="34" charset="0"/>
              </a:rPr>
              <a:t> </a:t>
            </a:r>
            <a:r>
              <a:rPr lang="en-US" altLang="en-US" sz="1000" b="1" dirty="0" smtClean="0">
                <a:latin typeface="Verdana" panose="020B0604030504040204" pitchFamily="34" charset="0"/>
              </a:rPr>
              <a:t>Aqueduct </a:t>
            </a:r>
            <a:r>
              <a:rPr lang="en-US" altLang="en-US" sz="1000" b="1" dirty="0">
                <a:latin typeface="Verdana" panose="020B0604030504040204" pitchFamily="34" charset="0"/>
              </a:rPr>
              <a:t>at </a:t>
            </a:r>
            <a:r>
              <a:rPr lang="en-US" altLang="en-US" sz="1000" b="1" dirty="0" err="1">
                <a:latin typeface="Verdana" panose="020B0604030504040204" pitchFamily="34" charset="0"/>
              </a:rPr>
              <a:t>Sillathur</a:t>
            </a:r>
            <a:r>
              <a:rPr lang="en-US" altLang="en-US" sz="1000" b="1" dirty="0">
                <a:latin typeface="Verdana" panose="020B0604030504040204" pitchFamily="34" charset="0"/>
              </a:rPr>
              <a:t> (</a:t>
            </a:r>
            <a:r>
              <a:rPr lang="en-US" altLang="en-US" sz="1000" b="1" dirty="0" err="1">
                <a:latin typeface="Verdana" panose="020B0604030504040204" pitchFamily="34" charset="0"/>
              </a:rPr>
              <a:t>Vettikadu</a:t>
            </a:r>
            <a:r>
              <a:rPr lang="en-US" altLang="en-US" sz="1000" b="1" dirty="0">
                <a:latin typeface="Verdana" panose="020B0604030504040204" pitchFamily="34" charset="0"/>
              </a:rPr>
              <a:t>) Village in </a:t>
            </a:r>
            <a:r>
              <a:rPr lang="en-US" altLang="en-US" sz="1000" b="1" dirty="0" err="1">
                <a:latin typeface="Verdana" panose="020B0604030504040204" pitchFamily="34" charset="0"/>
              </a:rPr>
              <a:t>Orathanadu</a:t>
            </a:r>
            <a:r>
              <a:rPr lang="en-US" altLang="en-US" sz="1000" b="1" dirty="0">
                <a:latin typeface="Verdana" panose="020B0604030504040204" pitchFamily="34" charset="0"/>
              </a:rPr>
              <a:t> Taluk of Thanjavur District. </a:t>
            </a:r>
            <a:endParaRPr lang="en-IN" sz="1000" dirty="0">
              <a:latin typeface="Verdana" panose="020B0604030504040204" pitchFamily="34" charset="0"/>
              <a:ea typeface="Verdana" panose="020B0604030504040204" pitchFamily="34" charset="0"/>
              <a:cs typeface="TAU-Marutham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1778" y="2571514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7551" y="4730371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After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01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" y="61155"/>
            <a:ext cx="4575446" cy="24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G:\Gacs\18-06-2022\Reach 3\screen_37849f7804d84669_1655546982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4631032" y="2521257"/>
            <a:ext cx="4299774" cy="21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169" y="3963598"/>
            <a:ext cx="4160837" cy="430873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just">
              <a:defRPr/>
            </a:pPr>
            <a:r>
              <a:rPr lang="en-GB" sz="1100" b="1" dirty="0">
                <a:latin typeface="Arial" pitchFamily="34" charset="0"/>
                <a:cs typeface="Arial" pitchFamily="34" charset="0"/>
              </a:rPr>
              <a:t>Lining – LS 80.00 Km to 89.045 Km in </a:t>
            </a:r>
            <a:r>
              <a:rPr lang="en-GB" sz="1100" b="1" dirty="0" err="1">
                <a:latin typeface="Arial" pitchFamily="34" charset="0"/>
                <a:cs typeface="Arial" pitchFamily="34" charset="0"/>
              </a:rPr>
              <a:t>Vettuvakkottai</a:t>
            </a:r>
            <a:r>
              <a:rPr lang="en-GB" sz="1100" b="1" dirty="0">
                <a:latin typeface="Arial" pitchFamily="34" charset="0"/>
                <a:cs typeface="Arial" pitchFamily="34" charset="0"/>
              </a:rPr>
              <a:t>  village </a:t>
            </a:r>
            <a:r>
              <a:rPr lang="en-US" sz="11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of </a:t>
            </a:r>
            <a:r>
              <a:rPr lang="en-US" sz="1100" b="1" dirty="0" err="1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Orathanadu</a:t>
            </a:r>
            <a:r>
              <a:rPr lang="en-US" sz="11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Taluk in Thanjavur District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TAU-Marutham" pitchFamily="34" charset="0"/>
              </a:rPr>
              <a:t>. </a:t>
            </a:r>
            <a:endParaRPr lang="en-IN" sz="1000" b="1" dirty="0">
              <a:latin typeface="Verdana" panose="020B0604030504040204" pitchFamily="34" charset="0"/>
              <a:ea typeface="Verdana" panose="020B0604030504040204" pitchFamily="34" charset="0"/>
              <a:cs typeface="TAU-Marutham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9697" y="2602708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5564" y="4758928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After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34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824" y="3902957"/>
            <a:ext cx="3886200" cy="421640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1000" b="1" kern="100" dirty="0">
                <a:latin typeface="Verdana" pitchFamily="34" charset="0"/>
                <a:ea typeface="Verdana" pitchFamily="34" charset="0"/>
                <a:cs typeface="Times New Roman"/>
              </a:rPr>
              <a:t>New regulator at L.S (29.900km)- </a:t>
            </a:r>
            <a:r>
              <a:rPr lang="en-IN" sz="1000" b="1" kern="100" dirty="0" err="1">
                <a:latin typeface="Verdana" pitchFamily="34" charset="0"/>
                <a:ea typeface="Verdana" pitchFamily="34" charset="0"/>
                <a:cs typeface="Times New Roman"/>
              </a:rPr>
              <a:t>Kuruvadipatti</a:t>
            </a:r>
            <a:r>
              <a:rPr lang="en-IN" sz="1000" b="1" kern="100" dirty="0">
                <a:latin typeface="Verdana" pitchFamily="34" charset="0"/>
                <a:ea typeface="Verdana" pitchFamily="34" charset="0"/>
                <a:cs typeface="Times New Roman"/>
              </a:rPr>
              <a:t> Village of </a:t>
            </a:r>
            <a:r>
              <a:rPr lang="en-IN" sz="1000" b="1" kern="100" dirty="0" err="1">
                <a:latin typeface="Verdana" pitchFamily="34" charset="0"/>
                <a:ea typeface="Verdana" pitchFamily="34" charset="0"/>
                <a:cs typeface="Times New Roman"/>
              </a:rPr>
              <a:t>Thiruvaiyaru</a:t>
            </a:r>
            <a:r>
              <a:rPr lang="en-IN" sz="1000" b="1" kern="100" dirty="0">
                <a:latin typeface="Verdana" pitchFamily="34" charset="0"/>
                <a:ea typeface="Verdana" pitchFamily="34" charset="0"/>
                <a:cs typeface="Times New Roman"/>
              </a:rPr>
              <a:t> Taluk in Thanjavur District.</a:t>
            </a:r>
            <a:endParaRPr lang="en-US" sz="1000" b="1" kern="100" dirty="0">
              <a:latin typeface="Verdana" pitchFamily="34" charset="0"/>
              <a:ea typeface="Verdana" pitchFamily="34" charset="0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1"/>
            <a:ext cx="4563123" cy="2396972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717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70"/>
          <a:stretch>
            <a:fillRect/>
          </a:stretch>
        </p:blipFill>
        <p:spPr bwMode="auto">
          <a:xfrm>
            <a:off x="4563122" y="2396978"/>
            <a:ext cx="4580878" cy="24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8423" y="2527902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5664" y="4808544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After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267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258</Words>
  <Application>Microsoft Office PowerPoint</Application>
  <PresentationFormat>On-screen Show (16:9)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Slide 1</vt:lpstr>
      <vt:lpstr> Extension, Renovation and Modernisation Grand Anaicut Canal  phase 1(package No 1,2,3,4 &amp; 8)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586</cp:revision>
  <cp:lastPrinted>2024-09-20T07:26:04Z</cp:lastPrinted>
  <dcterms:modified xsi:type="dcterms:W3CDTF">2024-09-24T12:22:52Z</dcterms:modified>
</cp:coreProperties>
</file>