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956" r:id="rId2"/>
    <p:sldId id="875" r:id="rId3"/>
    <p:sldId id="972" r:id="rId4"/>
    <p:sldId id="973" r:id="rId5"/>
    <p:sldId id="974" r:id="rId6"/>
    <p:sldId id="976" r:id="rId7"/>
    <p:sldId id="977" r:id="rId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0865" y="69399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74" y="145232"/>
            <a:ext cx="7494984" cy="340959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99"/>
            <a:ext cx="2057400" cy="20774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4767299"/>
            <a:ext cx="3086100" cy="20774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99"/>
            <a:ext cx="2057400" cy="207749"/>
          </a:xfrm>
          <a:prstGeom prst="rect">
            <a:avLst/>
          </a:prstGeom>
        </p:spPr>
        <p:txBody>
          <a:bodyPr/>
          <a:lstStyle/>
          <a:p>
            <a:fld id="{EFBBC35B-8DBF-4DD7-81F9-CB28D9474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C7DFA9E4-63F3-0D60-6CCE-5140ACE2FE2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050" y="677005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66F0B54-22A8-6DB1-6943-AC7F9374338E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087050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04A2602F-73D1-25C8-5D46-EDB919C5A846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820863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5051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888"/>
            <a:ext cx="925195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08944" y="2375549"/>
            <a:ext cx="6215074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Arial Black" pitchFamily="34" charset="0"/>
              </a:rPr>
              <a:t>Flagship Schemes</a:t>
            </a:r>
          </a:p>
        </p:txBody>
      </p:sp>
      <p:pic>
        <p:nvPicPr>
          <p:cNvPr id="4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540" y="87562"/>
            <a:ext cx="711632" cy="5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4" y="4784931"/>
            <a:ext cx="1995834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 </a:t>
            </a:r>
            <a:r>
              <a:rPr lang="en-US" sz="800" dirty="0" err="1" smtClean="0">
                <a:solidFill>
                  <a:srgbClr val="FFFF00"/>
                </a:solidFill>
              </a:rPr>
              <a:t>Mordhana</a:t>
            </a:r>
            <a:r>
              <a:rPr lang="en-US" sz="800" dirty="0" smtClean="0">
                <a:solidFill>
                  <a:srgbClr val="FFFF00"/>
                </a:solidFill>
              </a:rPr>
              <a:t> Dam, Vellore District</a:t>
            </a:r>
            <a:endParaRPr lang="en-IN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4496985" y="721519"/>
            <a:ext cx="2180603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Announcement Year</a:t>
            </a: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4507690" y="1160859"/>
            <a:ext cx="2180602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Admin Sanction</a:t>
            </a: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4507690" y="1600200"/>
            <a:ext cx="2180602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Work Order Issued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4507690" y="2039541"/>
            <a:ext cx="2180602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Est. Cost (Rs. in cr)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4519605" y="2478881"/>
            <a:ext cx="2179411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Work Progress(%)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4519605" y="2918222"/>
            <a:ext cx="2179411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Financial Progress (%)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4496985" y="3302794"/>
            <a:ext cx="2180603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Commenced on</a:t>
            </a: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4352880" y="3756422"/>
            <a:ext cx="2324705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Prob. Date of Completion </a:t>
            </a:r>
          </a:p>
        </p:txBody>
      </p:sp>
      <p:sp>
        <p:nvSpPr>
          <p:cNvPr id="4106" name="TextBox 16"/>
          <p:cNvSpPr txBox="1">
            <a:spLocks noChangeArrowheads="1"/>
          </p:cNvSpPr>
          <p:nvPr/>
        </p:nvSpPr>
        <p:spPr bwMode="auto">
          <a:xfrm>
            <a:off x="6757379" y="721519"/>
            <a:ext cx="2179411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2019-2020</a:t>
            </a:r>
          </a:p>
        </p:txBody>
      </p: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6768099" y="1600200"/>
            <a:ext cx="2179411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500" dirty="0">
                <a:solidFill>
                  <a:srgbClr val="000000"/>
                </a:solidFill>
                <a:latin typeface="Arial" pitchFamily="34" charset="0"/>
              </a:rPr>
              <a:t>24.02.2021</a:t>
            </a:r>
          </a:p>
        </p:txBody>
      </p:sp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6768099" y="2039541"/>
            <a:ext cx="2179411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Rs. 166.75 cr</a:t>
            </a:r>
          </a:p>
        </p:txBody>
      </p:sp>
      <p:sp>
        <p:nvSpPr>
          <p:cNvPr id="4109" name="TextBox 20"/>
          <p:cNvSpPr txBox="1">
            <a:spLocks noChangeArrowheads="1"/>
          </p:cNvSpPr>
          <p:nvPr/>
        </p:nvSpPr>
        <p:spPr bwMode="auto">
          <a:xfrm>
            <a:off x="6778817" y="2478881"/>
            <a:ext cx="2179411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37%</a:t>
            </a:r>
          </a:p>
        </p:txBody>
      </p: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6778817" y="2918222"/>
            <a:ext cx="2179411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37%</a:t>
            </a:r>
          </a:p>
        </p:txBody>
      </p:sp>
      <p:sp>
        <p:nvSpPr>
          <p:cNvPr id="4111" name="TextBox 22"/>
          <p:cNvSpPr txBox="1">
            <a:spLocks noChangeArrowheads="1"/>
          </p:cNvSpPr>
          <p:nvPr/>
        </p:nvSpPr>
        <p:spPr bwMode="auto">
          <a:xfrm>
            <a:off x="6768099" y="3313510"/>
            <a:ext cx="2179411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24.02.2021</a:t>
            </a:r>
          </a:p>
        </p:txBody>
      </p:sp>
      <p:sp>
        <p:nvSpPr>
          <p:cNvPr id="4112" name="TextBox 23"/>
          <p:cNvSpPr txBox="1">
            <a:spLocks noChangeArrowheads="1"/>
          </p:cNvSpPr>
          <p:nvPr/>
        </p:nvSpPr>
        <p:spPr bwMode="auto">
          <a:xfrm>
            <a:off x="6778817" y="3752857"/>
            <a:ext cx="2179411" cy="28470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dirty="0" smtClean="0">
                <a:solidFill>
                  <a:srgbClr val="000000"/>
                </a:solidFill>
                <a:latin typeface="Arial" pitchFamily="34" charset="0"/>
              </a:rPr>
              <a:t>31.03.2025</a:t>
            </a:r>
            <a:endParaRPr lang="en-IN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3" name="TextBox 24"/>
          <p:cNvSpPr txBox="1">
            <a:spLocks noChangeArrowheads="1"/>
          </p:cNvSpPr>
          <p:nvPr/>
        </p:nvSpPr>
        <p:spPr bwMode="auto">
          <a:xfrm>
            <a:off x="6768097" y="1160859"/>
            <a:ext cx="2168693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2020</a:t>
            </a:r>
          </a:p>
        </p:txBody>
      </p:sp>
      <p:sp>
        <p:nvSpPr>
          <p:cNvPr id="27" name="Rectangle 26">
            <a:extLst>
              <a:ext uri="{FF2B5EF4-FFF2-40B4-BE49-F238E27FC236}"/>
            </a:extLst>
          </p:cNvPr>
          <p:cNvSpPr/>
          <p:nvPr/>
        </p:nvSpPr>
        <p:spPr>
          <a:xfrm>
            <a:off x="10733" y="707233"/>
            <a:ext cx="4418369" cy="231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5" name="TextBox 34"/>
          <p:cNvSpPr txBox="1">
            <a:spLocks noChangeArrowheads="1"/>
          </p:cNvSpPr>
          <p:nvPr/>
        </p:nvSpPr>
        <p:spPr bwMode="auto">
          <a:xfrm>
            <a:off x="288221" y="0"/>
            <a:ext cx="8554487" cy="59248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154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75"/>
              </a:spcBef>
            </a:pPr>
            <a:r>
              <a:rPr lang="en-IN" sz="1700" dirty="0" smtClean="0">
                <a:solidFill>
                  <a:srgbClr val="FFFFFF"/>
                </a:solidFill>
                <a:latin typeface="Arial" pitchFamily="34" charset="0"/>
              </a:rPr>
              <a:t>5. Reclaiming </a:t>
            </a:r>
            <a:r>
              <a:rPr lang="en-IN" sz="1700" dirty="0" err="1">
                <a:solidFill>
                  <a:srgbClr val="FFFFFF"/>
                </a:solidFill>
                <a:latin typeface="Arial" pitchFamily="34" charset="0"/>
              </a:rPr>
              <a:t>Kazhuveli</a:t>
            </a:r>
            <a:r>
              <a:rPr lang="en-IN" sz="1700" dirty="0">
                <a:solidFill>
                  <a:srgbClr val="FFFFFF"/>
                </a:solidFill>
                <a:latin typeface="Arial" pitchFamily="34" charset="0"/>
              </a:rPr>
              <a:t> tank for storage of fresh water and sea water intrusion control measures and recharge shaft Well/ Shafts in </a:t>
            </a:r>
            <a:r>
              <a:rPr lang="en-IN" sz="1700" dirty="0" err="1">
                <a:solidFill>
                  <a:srgbClr val="FFFFFF"/>
                </a:solidFill>
                <a:latin typeface="Arial" pitchFamily="34" charset="0"/>
              </a:rPr>
              <a:t>Marakanam</a:t>
            </a:r>
            <a:r>
              <a:rPr lang="en-IN" sz="1700" dirty="0">
                <a:solidFill>
                  <a:srgbClr val="FFFFFF"/>
                </a:solidFill>
                <a:latin typeface="Arial" pitchFamily="34" charset="0"/>
              </a:rPr>
              <a:t> Block of </a:t>
            </a:r>
            <a:r>
              <a:rPr lang="en-IN" sz="1700" dirty="0" err="1">
                <a:solidFill>
                  <a:srgbClr val="FFFFFF"/>
                </a:solidFill>
                <a:latin typeface="Arial" pitchFamily="34" charset="0"/>
              </a:rPr>
              <a:t>Villupuram</a:t>
            </a:r>
            <a:r>
              <a:rPr lang="en-IN" sz="1700" dirty="0">
                <a:solidFill>
                  <a:srgbClr val="FFFFFF"/>
                </a:solidFill>
                <a:latin typeface="Arial" pitchFamily="34" charset="0"/>
              </a:rPr>
              <a:t> District</a:t>
            </a:r>
          </a:p>
        </p:txBody>
      </p:sp>
      <p:graphicFrame>
        <p:nvGraphicFramePr>
          <p:cNvPr id="36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302999"/>
              </p:ext>
            </p:extLst>
          </p:nvPr>
        </p:nvGraphicFramePr>
        <p:xfrm>
          <a:off x="131017" y="3270647"/>
          <a:ext cx="4061089" cy="1977390"/>
        </p:xfrm>
        <a:graphic>
          <a:graphicData uri="http://schemas.openxmlformats.org/drawingml/2006/table">
            <a:tbl>
              <a:tblPr/>
              <a:tblGrid>
                <a:gridCol w="634769"/>
                <a:gridCol w="3426320"/>
              </a:tblGrid>
              <a:tr h="1120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G.O (3D) No.12 PWD (T1) </a:t>
                      </a:r>
                      <a:r>
                        <a:rPr kumimoji="0" lang="en-I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Dept</a:t>
                      </a: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dated.24.02.2020, </a:t>
                      </a:r>
                      <a:r>
                        <a:rPr kumimoji="0" lang="en-I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161.00 </a:t>
                      </a:r>
                      <a:r>
                        <a:rPr kumimoji="0" lang="en-I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kumimoji="0" lang="en-I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G.O (Ms) No.40 WR(S1) </a:t>
                      </a:r>
                      <a:r>
                        <a:rPr kumimoji="0" lang="en-I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Dept</a:t>
                      </a: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dated.11.03.2024, </a:t>
                      </a:r>
                      <a:r>
                        <a:rPr kumimoji="0" lang="en-I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  <a:r>
                        <a:rPr kumimoji="0" lang="en-I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166.75 </a:t>
                      </a:r>
                      <a:r>
                        <a:rPr kumimoji="0" lang="en-I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kumimoji="0" lang="en-I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4127" name="TextBox 36"/>
          <p:cNvSpPr txBox="1">
            <a:spLocks noChangeArrowheads="1"/>
          </p:cNvSpPr>
          <p:nvPr/>
        </p:nvSpPr>
        <p:spPr bwMode="auto">
          <a:xfrm>
            <a:off x="10733" y="707233"/>
            <a:ext cx="4407651" cy="214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000000"/>
                </a:solidFill>
                <a:latin typeface="Arial" pitchFamily="34" charset="0"/>
              </a:rPr>
              <a:t>Attach Photo Only</a:t>
            </a: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  <a:p>
            <a:endParaRPr lang="en-IN" sz="15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28" name="TextBox 37"/>
          <p:cNvSpPr txBox="1">
            <a:spLocks noChangeArrowheads="1"/>
          </p:cNvSpPr>
          <p:nvPr/>
        </p:nvSpPr>
        <p:spPr bwMode="auto">
          <a:xfrm>
            <a:off x="4352880" y="4189810"/>
            <a:ext cx="2324705" cy="3000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>
                <a:solidFill>
                  <a:srgbClr val="FFFFFF"/>
                </a:solidFill>
                <a:latin typeface="Arial" pitchFamily="34" charset="0"/>
              </a:rPr>
              <a:t>Ayacut Benefited in Ha.</a:t>
            </a:r>
          </a:p>
        </p:txBody>
      </p:sp>
      <p:sp>
        <p:nvSpPr>
          <p:cNvPr id="4129" name="TextBox 38"/>
          <p:cNvSpPr txBox="1">
            <a:spLocks noChangeArrowheads="1"/>
          </p:cNvSpPr>
          <p:nvPr/>
        </p:nvSpPr>
        <p:spPr bwMode="auto">
          <a:xfrm>
            <a:off x="6762142" y="4189810"/>
            <a:ext cx="2180603" cy="3000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15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IN" sz="15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3" y="707233"/>
            <a:ext cx="4418369" cy="231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800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3"/>
          <p:cNvSpPr txBox="1">
            <a:spLocks noChangeArrowheads="1"/>
          </p:cNvSpPr>
          <p:nvPr/>
        </p:nvSpPr>
        <p:spPr bwMode="auto">
          <a:xfrm>
            <a:off x="152453" y="19057"/>
            <a:ext cx="8856985" cy="50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354" rIns="0" bIns="0">
            <a:spAutoFit/>
          </a:bodyPr>
          <a:lstStyle>
            <a:lvl1pPr marL="347663" indent="-347663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The Project is located in </a:t>
            </a:r>
            <a:r>
              <a:rPr lang="en-IN" sz="2000" dirty="0" err="1" smtClean="0">
                <a:solidFill>
                  <a:srgbClr val="0000FF"/>
                </a:solidFill>
                <a:latin typeface="Arial" pitchFamily="34" charset="0"/>
              </a:rPr>
              <a:t>Kanthadu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 village of </a:t>
            </a:r>
            <a:r>
              <a:rPr lang="en-IN" sz="2000" dirty="0" err="1" smtClean="0">
                <a:solidFill>
                  <a:srgbClr val="0000FF"/>
                </a:solidFill>
                <a:latin typeface="Arial" pitchFamily="34" charset="0"/>
              </a:rPr>
              <a:t>Marakkanam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IN" sz="2000" dirty="0" err="1" smtClean="0">
                <a:solidFill>
                  <a:srgbClr val="0000FF"/>
                </a:solidFill>
                <a:latin typeface="Arial" pitchFamily="34" charset="0"/>
              </a:rPr>
              <a:t>Taluk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 in </a:t>
            </a:r>
            <a:r>
              <a:rPr lang="en-IN" sz="2000" dirty="0" err="1" smtClean="0">
                <a:solidFill>
                  <a:srgbClr val="0000FF"/>
                </a:solidFill>
                <a:latin typeface="Arial" pitchFamily="34" charset="0"/>
              </a:rPr>
              <a:t>Villupuram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 District.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The length of the structure is 196.00 m with storage capacity of 6.6TMC water having a water spread area of 5700 ha.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It consists of 18 vents of size 9.00 x 1.75 m with the discharging capacity of 30,000 cusecs.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Work commenced on 24.02.2021 and about 37% of works has been completed with an expenditure of 52.69 </a:t>
            </a:r>
            <a:r>
              <a:rPr lang="en-IN" sz="2000" dirty="0" err="1" smtClean="0">
                <a:solidFill>
                  <a:srgbClr val="0000FF"/>
                </a:solidFill>
                <a:latin typeface="Arial" pitchFamily="34" charset="0"/>
              </a:rPr>
              <a:t>crore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. </a:t>
            </a:r>
          </a:p>
          <a:p>
            <a:pPr marL="0" indent="0" algn="just" eaLnBrk="0" hangingPunct="0">
              <a:lnSpc>
                <a:spcPct val="15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</a:rPr>
              <a:t>Issues: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The Water Spread has been announced as Birds Sanctuary. Online application under scrutiny to obtain Forest and Wildlife Clearance.</a:t>
            </a:r>
            <a:endParaRPr lang="en-IN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688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/>
            </a:extLst>
          </p:cNvPr>
          <p:cNvSpPr txBox="1"/>
          <p:nvPr/>
        </p:nvSpPr>
        <p:spPr>
          <a:xfrm>
            <a:off x="3788365" y="2244329"/>
            <a:ext cx="110876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221"/>
              </a:lnSpc>
              <a:defRPr/>
            </a:pPr>
            <a:r>
              <a:rPr sz="1100" spc="4" dirty="0">
                <a:latin typeface="Arial MT"/>
                <a:cs typeface="Arial MT"/>
              </a:rPr>
              <a:t>S</a:t>
            </a:r>
            <a:r>
              <a:rPr sz="1100" spc="7" dirty="0">
                <a:latin typeface="Arial MT"/>
                <a:cs typeface="Arial MT"/>
              </a:rPr>
              <a:t>c</a:t>
            </a:r>
            <a:r>
              <a:rPr sz="1100" spc="-7" dirty="0">
                <a:latin typeface="Arial MT"/>
                <a:cs typeface="Arial MT"/>
              </a:rPr>
              <a:t>h</a:t>
            </a:r>
            <a:r>
              <a:rPr sz="1100" spc="-14" dirty="0">
                <a:latin typeface="Arial MT"/>
                <a:cs typeface="Arial MT"/>
              </a:rPr>
              <a:t>e</a:t>
            </a:r>
            <a:r>
              <a:rPr sz="1100" spc="11" dirty="0">
                <a:latin typeface="Arial MT"/>
                <a:cs typeface="Arial MT"/>
              </a:rPr>
              <a:t>m</a:t>
            </a:r>
            <a:r>
              <a:rPr sz="1100" spc="-4" dirty="0">
                <a:latin typeface="Arial MT"/>
                <a:cs typeface="Arial MT"/>
              </a:rPr>
              <a:t>e</a:t>
            </a:r>
            <a:r>
              <a:rPr sz="1100" spc="-187" dirty="0">
                <a:latin typeface="Arial MT"/>
                <a:cs typeface="Arial MT"/>
              </a:rPr>
              <a:t> </a:t>
            </a:r>
            <a:r>
              <a:rPr sz="1100" spc="4" dirty="0">
                <a:latin typeface="Arial MT"/>
                <a:cs typeface="Arial MT"/>
              </a:rPr>
              <a:t>A</a:t>
            </a:r>
            <a:r>
              <a:rPr sz="1100" spc="-4" dirty="0">
                <a:latin typeface="Arial MT"/>
                <a:cs typeface="Arial MT"/>
              </a:rPr>
              <a:t>r</a:t>
            </a:r>
            <a:r>
              <a:rPr sz="1100" spc="-7" dirty="0">
                <a:latin typeface="Arial MT"/>
                <a:cs typeface="Arial MT"/>
              </a:rPr>
              <a:t>e</a:t>
            </a:r>
            <a:r>
              <a:rPr sz="1100" spc="-4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178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95554" y="4767264"/>
            <a:ext cx="2081772" cy="27384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9" tIns="34295" rIns="68589" bIns="34295" rtlCol="0" anchor="ctr"/>
          <a:lstStyle>
            <a:defPPr>
              <a:defRPr lang="en-US"/>
            </a:defPPr>
            <a:lvl1pPr marL="0" algn="r" defTabSz="342946" rtl="0" eaLnBrk="1" latinLnBrk="0" hangingPunct="1">
              <a:defRPr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46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91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837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83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729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674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566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fld id="{8559B4A6-AEFB-4CAF-B957-26386908E77F}" type="slidenum">
              <a:rPr lang="en-US" smtClean="0"/>
              <a:pPr>
                <a:spcBef>
                  <a:spcPct val="0"/>
                </a:spcBef>
                <a:defRPr/>
              </a:pPr>
              <a:t>5</a:t>
            </a:fld>
            <a:endParaRPr lang="en-US" altLang="en-US" sz="8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14" y="238127"/>
            <a:ext cx="8648621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1" y="2371725"/>
            <a:ext cx="4741014" cy="24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291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FBBC35B-8DBF-4DD7-81F9-CB28D9474FCA}" type="slidenum">
              <a:rPr lang="en-US" sz="800" smtClean="0"/>
              <a:pPr/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24482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64" y="133350"/>
            <a:ext cx="403846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675" y="2143125"/>
            <a:ext cx="450786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FBBC35B-8DBF-4DD7-81F9-CB28D9474FCA}" type="slidenum">
              <a:rPr lang="en-US" sz="800" smtClean="0"/>
              <a:pPr/>
              <a:t>7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41822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248</Words>
  <Application>Microsoft Office PowerPoint</Application>
  <PresentationFormat>On-screen Show (16:9)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2024-09-24T12:31:09Z</dcterms:modified>
</cp:coreProperties>
</file>