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956" r:id="rId2"/>
    <p:sldId id="875" r:id="rId3"/>
    <p:sldId id="978" r:id="rId4"/>
    <p:sldId id="846" r:id="rId5"/>
    <p:sldId id="847" r:id="rId6"/>
    <p:sldId id="982" r:id="rId7"/>
    <p:sldId id="983" r:id="rId8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716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20865" y="69399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74" y="145232"/>
            <a:ext cx="7494984" cy="340959"/>
          </a:xfrm>
          <a:prstGeom prst="rect">
            <a:avLst/>
          </a:prstGeom>
        </p:spPr>
        <p:txBody>
          <a:bodyPr anchor="b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99"/>
            <a:ext cx="2057400" cy="207749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2" y="4767299"/>
            <a:ext cx="3086100" cy="207749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99"/>
            <a:ext cx="2057400" cy="207749"/>
          </a:xfrm>
          <a:prstGeom prst="rect">
            <a:avLst/>
          </a:prstGeom>
        </p:spPr>
        <p:txBody>
          <a:bodyPr/>
          <a:lstStyle/>
          <a:p>
            <a:fld id="{EFBBC35B-8DBF-4DD7-81F9-CB28D9474F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C7DFA9E4-63F3-0D60-6CCE-5140ACE2FE2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87050" y="677005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066F0B54-22A8-6DB1-6943-AC7F9374338E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087050" y="274341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04A2602F-73D1-25C8-5D46-EDB919C5A846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820863" y="274341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5051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8888"/>
            <a:ext cx="925195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08944" y="2375549"/>
            <a:ext cx="6215074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en-IN" sz="2400" b="1" dirty="0">
                <a:solidFill>
                  <a:srgbClr val="C00000"/>
                </a:solidFill>
                <a:latin typeface="Arial Black" pitchFamily="34" charset="0"/>
              </a:rPr>
              <a:t>Flagship Schemes</a:t>
            </a:r>
          </a:p>
        </p:txBody>
      </p:sp>
      <p:pic>
        <p:nvPicPr>
          <p:cNvPr id="4" name="Picture 2" descr="C:\Users\S7 E3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8540" y="87562"/>
            <a:ext cx="711632" cy="5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4" y="4784931"/>
            <a:ext cx="1995834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</a:rPr>
              <a:t> </a:t>
            </a:r>
            <a:r>
              <a:rPr lang="en-US" sz="800" dirty="0" err="1" smtClean="0">
                <a:solidFill>
                  <a:srgbClr val="FFFF00"/>
                </a:solidFill>
              </a:rPr>
              <a:t>Mordhana</a:t>
            </a:r>
            <a:r>
              <a:rPr lang="en-US" sz="800" dirty="0" smtClean="0">
                <a:solidFill>
                  <a:srgbClr val="FFFF00"/>
                </a:solidFill>
              </a:rPr>
              <a:t> Dam, Vellore District</a:t>
            </a:r>
            <a:endParaRPr lang="en-IN" sz="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0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4DD3A0-695D-4058-AB11-F9612D418762}"/>
              </a:ext>
            </a:extLst>
          </p:cNvPr>
          <p:cNvSpPr txBox="1"/>
          <p:nvPr/>
        </p:nvSpPr>
        <p:spPr>
          <a:xfrm>
            <a:off x="4497405" y="721895"/>
            <a:ext cx="2180122" cy="300092"/>
          </a:xfrm>
          <a:prstGeom prst="rect">
            <a:avLst/>
          </a:prstGeom>
          <a:solidFill>
            <a:srgbClr val="0070C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 Year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562034-CB3B-49BC-8EA4-E16A13FEE262}"/>
              </a:ext>
            </a:extLst>
          </p:cNvPr>
          <p:cNvSpPr txBox="1"/>
          <p:nvPr/>
        </p:nvSpPr>
        <p:spPr>
          <a:xfrm>
            <a:off x="4508234" y="1161047"/>
            <a:ext cx="2180122" cy="300092"/>
          </a:xfrm>
          <a:prstGeom prst="rect">
            <a:avLst/>
          </a:prstGeom>
          <a:solidFill>
            <a:srgbClr val="0070C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Sanction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A972F7-1A36-4F49-BE1C-E7349CEEFE66}"/>
              </a:ext>
            </a:extLst>
          </p:cNvPr>
          <p:cNvSpPr txBox="1"/>
          <p:nvPr/>
        </p:nvSpPr>
        <p:spPr>
          <a:xfrm>
            <a:off x="4508234" y="1600199"/>
            <a:ext cx="2180122" cy="300092"/>
          </a:xfrm>
          <a:prstGeom prst="rect">
            <a:avLst/>
          </a:prstGeom>
          <a:solidFill>
            <a:srgbClr val="0070C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Order Issued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5643A4-C7E5-41AB-9920-EFB4436FF63E}"/>
              </a:ext>
            </a:extLst>
          </p:cNvPr>
          <p:cNvSpPr txBox="1"/>
          <p:nvPr/>
        </p:nvSpPr>
        <p:spPr>
          <a:xfrm>
            <a:off x="4508234" y="2039353"/>
            <a:ext cx="2180122" cy="300092"/>
          </a:xfrm>
          <a:prstGeom prst="rect">
            <a:avLst/>
          </a:prstGeom>
          <a:solidFill>
            <a:srgbClr val="0070C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Est. Cost (Rs. in </a:t>
            </a:r>
            <a:r>
              <a:rPr lang="en-I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974981F-3C1B-4A81-AB54-E0E84A0198B2}"/>
              </a:ext>
            </a:extLst>
          </p:cNvPr>
          <p:cNvSpPr txBox="1"/>
          <p:nvPr/>
        </p:nvSpPr>
        <p:spPr>
          <a:xfrm>
            <a:off x="4519062" y="2478506"/>
            <a:ext cx="2180122" cy="300092"/>
          </a:xfrm>
          <a:prstGeom prst="rect">
            <a:avLst/>
          </a:prstGeom>
          <a:solidFill>
            <a:srgbClr val="0070C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Progress(%)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7EF161-F7B7-403E-B744-DA2F28629E99}"/>
              </a:ext>
            </a:extLst>
          </p:cNvPr>
          <p:cNvSpPr txBox="1"/>
          <p:nvPr/>
        </p:nvSpPr>
        <p:spPr>
          <a:xfrm>
            <a:off x="4519062" y="2917658"/>
            <a:ext cx="2180122" cy="300092"/>
          </a:xfrm>
          <a:prstGeom prst="rect">
            <a:avLst/>
          </a:prstGeom>
          <a:solidFill>
            <a:srgbClr val="0070C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Progress (%)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E6DEAC-B5F5-4B43-8123-0C0EE53F81BA}"/>
              </a:ext>
            </a:extLst>
          </p:cNvPr>
          <p:cNvSpPr txBox="1"/>
          <p:nvPr/>
        </p:nvSpPr>
        <p:spPr>
          <a:xfrm>
            <a:off x="4497405" y="3303137"/>
            <a:ext cx="2180122" cy="300092"/>
          </a:xfrm>
          <a:prstGeom prst="rect">
            <a:avLst/>
          </a:prstGeom>
          <a:solidFill>
            <a:srgbClr val="0070C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Commenced on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EEA5C9A-1992-4B3B-A537-90058F769B98}"/>
              </a:ext>
            </a:extLst>
          </p:cNvPr>
          <p:cNvSpPr txBox="1"/>
          <p:nvPr/>
        </p:nvSpPr>
        <p:spPr>
          <a:xfrm>
            <a:off x="4353040" y="3756074"/>
            <a:ext cx="2324499" cy="300092"/>
          </a:xfrm>
          <a:prstGeom prst="rect">
            <a:avLst/>
          </a:prstGeom>
          <a:solidFill>
            <a:srgbClr val="0070C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Prob. Date of Completion 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40B637-F7C2-4735-985D-0B324637995B}"/>
              </a:ext>
            </a:extLst>
          </p:cNvPr>
          <p:cNvSpPr txBox="1"/>
          <p:nvPr/>
        </p:nvSpPr>
        <p:spPr>
          <a:xfrm>
            <a:off x="6756935" y="721895"/>
            <a:ext cx="2180122" cy="300092"/>
          </a:xfrm>
          <a:prstGeom prst="rect">
            <a:avLst/>
          </a:prstGeom>
          <a:solidFill>
            <a:srgbClr val="FFC00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A89A7A-659B-479A-8F4C-F3E7CDA17F92}"/>
              </a:ext>
            </a:extLst>
          </p:cNvPr>
          <p:cNvSpPr txBox="1"/>
          <p:nvPr/>
        </p:nvSpPr>
        <p:spPr>
          <a:xfrm>
            <a:off x="6767765" y="1600069"/>
            <a:ext cx="2180122" cy="300092"/>
          </a:xfrm>
          <a:prstGeom prst="rect">
            <a:avLst/>
          </a:prstGeom>
          <a:solidFill>
            <a:srgbClr val="FFC00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06.06.2022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ECF1A1-B23B-49B9-BCB1-D82D0F3260CA}"/>
              </a:ext>
            </a:extLst>
          </p:cNvPr>
          <p:cNvSpPr txBox="1"/>
          <p:nvPr/>
        </p:nvSpPr>
        <p:spPr>
          <a:xfrm>
            <a:off x="6767765" y="2039353"/>
            <a:ext cx="2180122" cy="300092"/>
          </a:xfrm>
          <a:prstGeom prst="rect">
            <a:avLst/>
          </a:prstGeom>
          <a:solidFill>
            <a:srgbClr val="FFC00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IN" sz="150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. 172.66 </a:t>
            </a:r>
            <a:r>
              <a:rPr lang="en-IN" sz="1500" dirty="0" err="1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603F52B-77A8-4DDF-A601-C283EC1EAA19}"/>
              </a:ext>
            </a:extLst>
          </p:cNvPr>
          <p:cNvSpPr txBox="1"/>
          <p:nvPr/>
        </p:nvSpPr>
        <p:spPr>
          <a:xfrm>
            <a:off x="6778593" y="2478506"/>
            <a:ext cx="2180122" cy="300092"/>
          </a:xfrm>
          <a:prstGeom prst="rect">
            <a:avLst/>
          </a:prstGeom>
          <a:solidFill>
            <a:srgbClr val="FFC00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4E91FB5-9E07-47EA-A3F5-B08F6FD24969}"/>
              </a:ext>
            </a:extLst>
          </p:cNvPr>
          <p:cNvSpPr txBox="1"/>
          <p:nvPr/>
        </p:nvSpPr>
        <p:spPr>
          <a:xfrm>
            <a:off x="6778593" y="2917658"/>
            <a:ext cx="2180122" cy="300092"/>
          </a:xfrm>
          <a:prstGeom prst="rect">
            <a:avLst/>
          </a:prstGeom>
          <a:solidFill>
            <a:srgbClr val="FFC00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99BD053-10C8-4A9E-BBC8-326B08E572A0}"/>
              </a:ext>
            </a:extLst>
          </p:cNvPr>
          <p:cNvSpPr txBox="1"/>
          <p:nvPr/>
        </p:nvSpPr>
        <p:spPr>
          <a:xfrm>
            <a:off x="6767765" y="3313496"/>
            <a:ext cx="2180122" cy="300092"/>
          </a:xfrm>
          <a:prstGeom prst="rect">
            <a:avLst/>
          </a:prstGeom>
          <a:solidFill>
            <a:srgbClr val="FFC00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06.06.2022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05DFEC0-8B75-4B69-97EA-5E686F12D797}"/>
              </a:ext>
            </a:extLst>
          </p:cNvPr>
          <p:cNvSpPr txBox="1"/>
          <p:nvPr/>
        </p:nvSpPr>
        <p:spPr>
          <a:xfrm>
            <a:off x="6778593" y="3752650"/>
            <a:ext cx="2180122" cy="300092"/>
          </a:xfrm>
          <a:prstGeom prst="rect">
            <a:avLst/>
          </a:prstGeom>
          <a:solidFill>
            <a:srgbClr val="FFC00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31.03.2025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1BB7081-30DB-4BAD-B515-E3A2FF0F9E46}"/>
              </a:ext>
            </a:extLst>
          </p:cNvPr>
          <p:cNvSpPr txBox="1"/>
          <p:nvPr/>
        </p:nvSpPr>
        <p:spPr>
          <a:xfrm>
            <a:off x="6767763" y="1161047"/>
            <a:ext cx="2169294" cy="300092"/>
          </a:xfrm>
          <a:prstGeom prst="rect">
            <a:avLst/>
          </a:prstGeom>
          <a:solidFill>
            <a:srgbClr val="FFC00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dirty="0">
                <a:latin typeface="Arial" pitchFamily="34" charset="0"/>
                <a:cs typeface="Arial" pitchFamily="34" charset="0"/>
              </a:rPr>
              <a:t>15.02.2021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FFCC618-95FA-470A-9696-DDF3342CF9E7}"/>
              </a:ext>
            </a:extLst>
          </p:cNvPr>
          <p:cNvSpPr/>
          <p:nvPr/>
        </p:nvSpPr>
        <p:spPr>
          <a:xfrm>
            <a:off x="10843" y="706671"/>
            <a:ext cx="4417995" cy="2318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52CF759-CD4A-4023-A575-A40B1BB2C17A}"/>
              </a:ext>
            </a:extLst>
          </p:cNvPr>
          <p:cNvSpPr txBox="1"/>
          <p:nvPr/>
        </p:nvSpPr>
        <p:spPr>
          <a:xfrm>
            <a:off x="288759" y="1"/>
            <a:ext cx="8554452" cy="592480"/>
          </a:xfrm>
          <a:prstGeom prst="rect">
            <a:avLst/>
          </a:prstGeom>
          <a:solidFill>
            <a:srgbClr val="C00000"/>
          </a:solidFill>
        </p:spPr>
        <p:txBody>
          <a:bodyPr wrap="square" lIns="68589" tIns="34295" rIns="68589" bIns="34295" rtlCol="0">
            <a:spAutoFit/>
          </a:bodyPr>
          <a:lstStyle/>
          <a:p>
            <a:pPr algn="ctr">
              <a:spcBef>
                <a:spcPts val="75"/>
              </a:spcBef>
              <a:tabLst>
                <a:tab pos="2366325" algn="l"/>
              </a:tabLst>
              <a:defRPr/>
            </a:pPr>
            <a:r>
              <a:rPr lang="en-IN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Capacity 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addition by deepening, strengthening of the bund and remodeling of spillways of the </a:t>
            </a:r>
            <a:r>
              <a:rPr lang="en-US" sz="1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Maduranthagam</a:t>
            </a:r>
            <a:r>
              <a:rPr lang="en-US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Tank of Chengalpattu District.</a:t>
            </a:r>
          </a:p>
        </p:txBody>
      </p:sp>
      <p:graphicFrame>
        <p:nvGraphicFramePr>
          <p:cNvPr id="36" name="Table 36">
            <a:extLst>
              <a:ext uri="{FF2B5EF4-FFF2-40B4-BE49-F238E27FC236}">
                <a16:creationId xmlns:a16="http://schemas.microsoft.com/office/drawing/2014/main" xmlns="" id="{F2FF272A-73FD-455E-A631-7EF165786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2966949"/>
              </p:ext>
            </p:extLst>
          </p:nvPr>
        </p:nvGraphicFramePr>
        <p:xfrm>
          <a:off x="130757" y="3147301"/>
          <a:ext cx="4061863" cy="162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466">
                  <a:extLst>
                    <a:ext uri="{9D8B030D-6E8A-4147-A177-3AD203B41FA5}">
                      <a16:colId xmlns:a16="http://schemas.microsoft.com/office/drawing/2014/main" xmlns="" val="1370675259"/>
                    </a:ext>
                  </a:extLst>
                </a:gridCol>
                <a:gridCol w="3427397">
                  <a:extLst>
                    <a:ext uri="{9D8B030D-6E8A-4147-A177-3AD203B41FA5}">
                      <a16:colId xmlns:a16="http://schemas.microsoft.com/office/drawing/2014/main" xmlns="" val="2812061405"/>
                    </a:ext>
                  </a:extLst>
                </a:gridCol>
              </a:tblGrid>
              <a:tr h="774262">
                <a:tc>
                  <a:txBody>
                    <a:bodyPr/>
                    <a:lstStyle/>
                    <a:p>
                      <a:r>
                        <a:rPr lang="en-IN" sz="1700" b="0" dirty="0"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endParaRPr lang="en-US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b="0" dirty="0" smtClean="0">
                          <a:latin typeface="Arial" pitchFamily="34" charset="0"/>
                          <a:cs typeface="Arial" pitchFamily="34" charset="0"/>
                        </a:rPr>
                        <a:t>G.O.(</a:t>
                      </a:r>
                      <a:r>
                        <a:rPr lang="en-US" sz="1700" b="0" dirty="0" err="1" smtClean="0"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en-US" sz="1700" b="0" dirty="0" smtClean="0">
                          <a:latin typeface="Arial" pitchFamily="34" charset="0"/>
                          <a:cs typeface="Arial" pitchFamily="34" charset="0"/>
                        </a:rPr>
                        <a:t>).No.45 Public Works (T2) Department, Dated.15.02.2021 / </a:t>
                      </a:r>
                      <a:r>
                        <a:rPr lang="en-US" sz="1700" b="0" dirty="0" err="1" smtClean="0">
                          <a:latin typeface="Arial" pitchFamily="34" charset="0"/>
                          <a:cs typeface="Arial" pitchFamily="34" charset="0"/>
                        </a:rPr>
                        <a:t>Rs</a:t>
                      </a:r>
                      <a:r>
                        <a:rPr lang="en-US" sz="1700" b="0" dirty="0" smtClean="0">
                          <a:latin typeface="Arial" pitchFamily="34" charset="0"/>
                          <a:cs typeface="Arial" pitchFamily="34" charset="0"/>
                        </a:rPr>
                        <a:t>. 120.24 </a:t>
                      </a:r>
                      <a:r>
                        <a:rPr lang="en-US" sz="1700" b="0" dirty="0" err="1" smtClean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endParaRPr lang="en-US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45673297"/>
                  </a:ext>
                </a:extLst>
              </a:tr>
              <a:tr h="774262">
                <a:tc>
                  <a:txBody>
                    <a:bodyPr/>
                    <a:lstStyle/>
                    <a:p>
                      <a:r>
                        <a:rPr lang="en-IN" sz="1700" dirty="0">
                          <a:latin typeface="Arial" pitchFamily="34" charset="0"/>
                          <a:cs typeface="Arial" pitchFamily="34" charset="0"/>
                        </a:rPr>
                        <a:t>RAS </a:t>
                      </a:r>
                      <a:endParaRPr lang="en-US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G.O.(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) No.44 W.R. (S1) 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Dept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, Dated.13.03.2024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en-US" sz="1700" baseline="0" dirty="0" err="1" smtClean="0">
                          <a:latin typeface="Arial" pitchFamily="34" charset="0"/>
                          <a:cs typeface="Arial" pitchFamily="34" charset="0"/>
                        </a:rPr>
                        <a:t>Rs</a:t>
                      </a:r>
                      <a:r>
                        <a:rPr lang="en-US" sz="1700" baseline="0" dirty="0" smtClean="0">
                          <a:latin typeface="Arial" pitchFamily="34" charset="0"/>
                          <a:cs typeface="Arial" pitchFamily="34" charset="0"/>
                        </a:rPr>
                        <a:t>/ 172.66 </a:t>
                      </a:r>
                      <a:r>
                        <a:rPr lang="en-US" sz="1700" baseline="0" dirty="0" err="1" smtClean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endParaRPr lang="en-US" sz="1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56450354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7E0D4B2-C809-4D7C-8434-D0F42C6BF5C3}"/>
              </a:ext>
            </a:extLst>
          </p:cNvPr>
          <p:cNvSpPr txBox="1"/>
          <p:nvPr/>
        </p:nvSpPr>
        <p:spPr>
          <a:xfrm>
            <a:off x="10844" y="706663"/>
            <a:ext cx="4407167" cy="214675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Attach Photo Only</a:t>
            </a: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93EF4BF-6BB6-4F13-9C85-D0D9B6393C20}"/>
              </a:ext>
            </a:extLst>
          </p:cNvPr>
          <p:cNvSpPr txBox="1"/>
          <p:nvPr/>
        </p:nvSpPr>
        <p:spPr>
          <a:xfrm>
            <a:off x="4353040" y="4189708"/>
            <a:ext cx="2324499" cy="300092"/>
          </a:xfrm>
          <a:prstGeom prst="rect">
            <a:avLst/>
          </a:prstGeom>
          <a:solidFill>
            <a:srgbClr val="0070C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Ayacut Benefited in Ha.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C10E05F-7972-43CF-AB75-E23156F0DD7B}"/>
              </a:ext>
            </a:extLst>
          </p:cNvPr>
          <p:cNvSpPr txBox="1"/>
          <p:nvPr/>
        </p:nvSpPr>
        <p:spPr>
          <a:xfrm>
            <a:off x="6762349" y="4189708"/>
            <a:ext cx="2180122" cy="300092"/>
          </a:xfrm>
          <a:prstGeom prst="rect">
            <a:avLst/>
          </a:prstGeom>
          <a:solidFill>
            <a:srgbClr val="FFC000"/>
          </a:solidFill>
        </p:spPr>
        <p:txBody>
          <a:bodyPr wrap="square" lIns="68589" tIns="34295" rIns="68589" bIns="34295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3077.47</a:t>
            </a: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 ha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E:\Data\Desktop\CR details - CS Review 20.09.2024\Madurantakam Tank\Madurantakam (2)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843" y="706671"/>
            <a:ext cx="4417995" cy="23180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2077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3"/>
          <p:cNvSpPr txBox="1">
            <a:spLocks noChangeArrowheads="1"/>
          </p:cNvSpPr>
          <p:nvPr/>
        </p:nvSpPr>
        <p:spPr bwMode="auto">
          <a:xfrm>
            <a:off x="210183" y="201461"/>
            <a:ext cx="8856984" cy="363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1137" rIns="0" bIns="0">
            <a:spAutoFit/>
          </a:bodyPr>
          <a:lstStyle>
            <a:lvl1pPr marL="273050" indent="-261938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839" indent="-342839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The 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length of the </a:t>
            </a:r>
            <a:r>
              <a:rPr 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weir 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is 181.20 m with a Controlled Spillway with storage capacity of 791Mcft water having a water spread area of 1058 ha.</a:t>
            </a:r>
          </a:p>
          <a:p>
            <a:pPr marL="342839" indent="-342839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It consists of 12 vents of size 12.10 x 4.41 m with the discharging capacity of 1,12,889 cusecs.</a:t>
            </a:r>
          </a:p>
          <a:p>
            <a:pPr marL="342839" indent="-342839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To stabilize an Ayacut of 3077.47 ha in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vilages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 –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Vilagam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Murukancheri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Munnuthikuppam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Kathiricheri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Uluthamangalam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, Mulli,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Valarpirai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Madurantakam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-A,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Madurantakam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-B,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Kadapperi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.</a:t>
            </a:r>
          </a:p>
          <a:p>
            <a:pPr marL="342839" indent="-342839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Work commenced on 06.06.2022 and about </a:t>
            </a:r>
            <a:r>
              <a:rPr 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88% 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of works has been completed with an expenditure of </a:t>
            </a:r>
            <a:r>
              <a:rPr 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Rs.119.58 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crore.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1151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3"/>
          <p:cNvSpPr txBox="1">
            <a:spLocks noChangeArrowheads="1"/>
          </p:cNvSpPr>
          <p:nvPr/>
        </p:nvSpPr>
        <p:spPr bwMode="auto">
          <a:xfrm>
            <a:off x="38100" y="169164"/>
            <a:ext cx="9048750" cy="467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1137" rIns="0" bIns="0">
            <a:spAutoFit/>
          </a:bodyPr>
          <a:lstStyle>
            <a:lvl1pPr marL="273050" indent="-261938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839" indent="-342839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Increasing the existing FTL by 0.50 m by Remodeling the existing Weir No.1,2,3,4 &amp; 5 for new raised FTL.</a:t>
            </a:r>
          </a:p>
          <a:p>
            <a:pPr marL="342839" indent="-342839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Remodeling of Weir No.6 as Controlled Spillway using 12 Nos. of Radial Shutter to discharge 1,12,000 Cusecs.</a:t>
            </a:r>
          </a:p>
          <a:p>
            <a:pPr marL="342839" indent="-342839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Reconstruction of the old and damaged Sluice No.2 and Repairs to the Sluice No.1,3 &amp; 4.</a:t>
            </a:r>
          </a:p>
          <a:p>
            <a:pPr marL="342839" indent="-342839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Construction of Retaining wall for a length of 1567 m.</a:t>
            </a:r>
          </a:p>
          <a:p>
            <a:pPr marL="342839" indent="-342839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Desilting and strengthening the banks of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Nelvoy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 Maduvu,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Kiliyar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 river and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Kallar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 river.</a:t>
            </a:r>
          </a:p>
          <a:p>
            <a:pPr marL="342839" indent="-342839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Strengthening of the tank bund including BT Road for a length of 1567 m</a:t>
            </a:r>
          </a:p>
          <a:p>
            <a:pPr marL="342839" indent="-342839" algn="just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/>
              </a:rPr>
              <a:t>Formation of new foreshore bund for a length of 18500 m and foreshore reclamation works.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4305743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0EAB07-E8A7-124B-9EBF-83755BE55446}"/>
              </a:ext>
            </a:extLst>
          </p:cNvPr>
          <p:cNvSpPr txBox="1"/>
          <p:nvPr/>
        </p:nvSpPr>
        <p:spPr>
          <a:xfrm>
            <a:off x="1456649" y="2381729"/>
            <a:ext cx="2769936" cy="223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002060"/>
                </a:solidFill>
              </a:rPr>
              <a:t>Pond ID : 0266EGB411VP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:\Data\Desktop\CR details - CS Review 20.09.2024\Madurantakam Tank\Madurantakam (2)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7022" y="162411"/>
            <a:ext cx="8690278" cy="457152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FBBC35B-8DBF-4DD7-81F9-CB28D9474FCA}" type="slidenum">
              <a:rPr lang="en-US" sz="800" smtClean="0"/>
              <a:pPr/>
              <a:t>6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xmlns="" val="9710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0EAB07-E8A7-124B-9EBF-83755BE55446}"/>
              </a:ext>
            </a:extLst>
          </p:cNvPr>
          <p:cNvSpPr txBox="1"/>
          <p:nvPr/>
        </p:nvSpPr>
        <p:spPr>
          <a:xfrm>
            <a:off x="1456649" y="2381729"/>
            <a:ext cx="2769936" cy="223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rgbClr val="002060"/>
                </a:solidFill>
              </a:rPr>
              <a:t>Pond ID : 0266EGB411VP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:\Data\Desktop\CR details - CS Review 20.09.2024\Madurantakam Tank\Madurantakam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47" y="85725"/>
            <a:ext cx="8984152" cy="45148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FBBC35B-8DBF-4DD7-81F9-CB28D9474FCA}" type="slidenum">
              <a:rPr lang="en-US" sz="800" smtClean="0"/>
              <a:pPr/>
              <a:t>7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xmlns="" val="15052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2744</TotalTime>
  <Words>364</Words>
  <Application>Microsoft Office PowerPoint</Application>
  <PresentationFormat>On-screen Show (16:9)</PresentationFormat>
  <Paragraphs>59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585</cp:revision>
  <cp:lastPrinted>2024-09-20T07:26:04Z</cp:lastPrinted>
  <dcterms:modified xsi:type="dcterms:W3CDTF">2024-09-24T12:32:34Z</dcterms:modified>
</cp:coreProperties>
</file>