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956" r:id="rId2"/>
    <p:sldId id="994" r:id="rId3"/>
    <p:sldId id="995" r:id="rId4"/>
    <p:sldId id="996" r:id="rId5"/>
    <p:sldId id="997" r:id="rId6"/>
    <p:sldId id="998" r:id="rId7"/>
    <p:sldId id="999" r:id="rId8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716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313;g2fd8c9878b8_40_76:notes"/>
          <p:cNvSpPr>
            <a:spLocks noGrp="1"/>
          </p:cNvSpPr>
          <p:nvPr>
            <p:ph type="body" idx="1"/>
          </p:nvPr>
        </p:nvSpPr>
        <p:spPr bwMode="auto">
          <a:xfrm>
            <a:off x="756921" y="4258312"/>
            <a:ext cx="6056631" cy="4033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7" name="Google Shape;314;g2fd8c9878b8_40_7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796925" y="671513"/>
            <a:ext cx="5978525" cy="3362325"/>
          </a:xfrm>
          <a:custGeom>
            <a:avLst/>
            <a:gdLst>
              <a:gd name="T0" fmla="*/ 0 w 120000"/>
              <a:gd name="T1" fmla="*/ 0 h 120000"/>
              <a:gd name="T2" fmla="*/ 3201988 w 120000"/>
              <a:gd name="T3" fmla="*/ 0 h 120000"/>
              <a:gd name="T4" fmla="*/ 3201988 w 120000"/>
              <a:gd name="T5" fmla="*/ 2401888 h 120000"/>
              <a:gd name="T6" fmla="*/ 0 w 120000"/>
              <a:gd name="T7" fmla="*/ 240188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6C1D7-2A64-4463-8094-042D15F1F4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4DD3A0-695D-4058-AB11-F9612D418762}"/>
              </a:ext>
            </a:extLst>
          </p:cNvPr>
          <p:cNvSpPr txBox="1"/>
          <p:nvPr/>
        </p:nvSpPr>
        <p:spPr>
          <a:xfrm>
            <a:off x="4497405" y="721894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 Year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562034-CB3B-49BC-8EA4-E16A13FEE262}"/>
              </a:ext>
            </a:extLst>
          </p:cNvPr>
          <p:cNvSpPr txBox="1"/>
          <p:nvPr/>
        </p:nvSpPr>
        <p:spPr>
          <a:xfrm>
            <a:off x="4508233" y="1161046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Sanction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A972F7-1A36-4F49-BE1C-E7349CEEFE66}"/>
              </a:ext>
            </a:extLst>
          </p:cNvPr>
          <p:cNvSpPr txBox="1"/>
          <p:nvPr/>
        </p:nvSpPr>
        <p:spPr>
          <a:xfrm>
            <a:off x="4508233" y="1600199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Order Issued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5643A4-C7E5-41AB-9920-EFB4436FF63E}"/>
              </a:ext>
            </a:extLst>
          </p:cNvPr>
          <p:cNvSpPr txBox="1"/>
          <p:nvPr/>
        </p:nvSpPr>
        <p:spPr>
          <a:xfrm>
            <a:off x="4508233" y="2039353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Est. Cost (Rs. in </a:t>
            </a:r>
            <a:r>
              <a:rPr lang="en-I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74981F-3C1B-4A81-AB54-E0E84A0198B2}"/>
              </a:ext>
            </a:extLst>
          </p:cNvPr>
          <p:cNvSpPr txBox="1"/>
          <p:nvPr/>
        </p:nvSpPr>
        <p:spPr>
          <a:xfrm>
            <a:off x="4519062" y="2478505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Progress(%)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7EF161-F7B7-403E-B744-DA2F28629E99}"/>
              </a:ext>
            </a:extLst>
          </p:cNvPr>
          <p:cNvSpPr txBox="1"/>
          <p:nvPr/>
        </p:nvSpPr>
        <p:spPr>
          <a:xfrm>
            <a:off x="4519062" y="2917657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Progress (%)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E6DEAC-B5F5-4B43-8123-0C0EE53F81BA}"/>
              </a:ext>
            </a:extLst>
          </p:cNvPr>
          <p:cNvSpPr txBox="1"/>
          <p:nvPr/>
        </p:nvSpPr>
        <p:spPr>
          <a:xfrm>
            <a:off x="4497404" y="3303137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Commenced on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EEA5C9A-1992-4B3B-A537-90058F769B98}"/>
              </a:ext>
            </a:extLst>
          </p:cNvPr>
          <p:cNvSpPr txBox="1"/>
          <p:nvPr/>
        </p:nvSpPr>
        <p:spPr>
          <a:xfrm>
            <a:off x="4353040" y="3756074"/>
            <a:ext cx="2324499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Prob. Date of Completion 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40B637-F7C2-4735-985D-0B324637995B}"/>
              </a:ext>
            </a:extLst>
          </p:cNvPr>
          <p:cNvSpPr txBox="1"/>
          <p:nvPr/>
        </p:nvSpPr>
        <p:spPr>
          <a:xfrm>
            <a:off x="6756935" y="721894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2019-2020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A89A7A-659B-479A-8F4C-F3E7CDA17F92}"/>
              </a:ext>
            </a:extLst>
          </p:cNvPr>
          <p:cNvSpPr txBox="1"/>
          <p:nvPr/>
        </p:nvSpPr>
        <p:spPr>
          <a:xfrm>
            <a:off x="6767764" y="1600069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04.05.2020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3ECF1A1-B23B-49B9-BCB1-D82D0F3260CA}"/>
              </a:ext>
            </a:extLst>
          </p:cNvPr>
          <p:cNvSpPr txBox="1"/>
          <p:nvPr/>
        </p:nvSpPr>
        <p:spPr>
          <a:xfrm>
            <a:off x="6767764" y="2039359"/>
            <a:ext cx="2180122" cy="315471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sz="1600" dirty="0" err="1"/>
              <a:t>Rs</a:t>
            </a:r>
            <a:r>
              <a:rPr lang="en-IN" sz="1600" dirty="0"/>
              <a:t>.</a:t>
            </a:r>
            <a:r>
              <a:rPr lang="en-US" sz="1600" dirty="0" smtClean="0"/>
              <a:t>673.88</a:t>
            </a:r>
            <a:r>
              <a:rPr lang="en-IN" sz="1600" dirty="0" smtClean="0"/>
              <a:t> </a:t>
            </a:r>
            <a:r>
              <a:rPr lang="en-IN" sz="1600" dirty="0" err="1"/>
              <a:t>c</a:t>
            </a:r>
            <a:r>
              <a:rPr lang="en-IN" sz="1600" dirty="0" err="1" smtClean="0"/>
              <a:t>r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03F52B-77A8-4DDF-A601-C283EC1EAA19}"/>
              </a:ext>
            </a:extLst>
          </p:cNvPr>
          <p:cNvSpPr txBox="1"/>
          <p:nvPr/>
        </p:nvSpPr>
        <p:spPr>
          <a:xfrm>
            <a:off x="6778593" y="2478505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96%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4E91FB5-9E07-47EA-A3F5-B08F6FD24969}"/>
              </a:ext>
            </a:extLst>
          </p:cNvPr>
          <p:cNvSpPr txBox="1"/>
          <p:nvPr/>
        </p:nvSpPr>
        <p:spPr>
          <a:xfrm>
            <a:off x="6778593" y="2917657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99BD053-10C8-4A9E-BBC8-326B08E572A0}"/>
              </a:ext>
            </a:extLst>
          </p:cNvPr>
          <p:cNvSpPr txBox="1"/>
          <p:nvPr/>
        </p:nvSpPr>
        <p:spPr>
          <a:xfrm>
            <a:off x="6767764" y="3313496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04.05.2020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5DFEC0-8B75-4B69-97EA-5E686F12D797}"/>
              </a:ext>
            </a:extLst>
          </p:cNvPr>
          <p:cNvSpPr txBox="1"/>
          <p:nvPr/>
        </p:nvSpPr>
        <p:spPr>
          <a:xfrm>
            <a:off x="6778593" y="3752650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31.12.2024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1BB7081-30DB-4BAD-B515-E3A2FF0F9E46}"/>
              </a:ext>
            </a:extLst>
          </p:cNvPr>
          <p:cNvSpPr txBox="1"/>
          <p:nvPr/>
        </p:nvSpPr>
        <p:spPr>
          <a:xfrm>
            <a:off x="6767763" y="1161046"/>
            <a:ext cx="2169294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FFCC618-95FA-470A-9696-DDF3342CF9E7}"/>
              </a:ext>
            </a:extLst>
          </p:cNvPr>
          <p:cNvSpPr/>
          <p:nvPr/>
        </p:nvSpPr>
        <p:spPr>
          <a:xfrm>
            <a:off x="10843" y="706671"/>
            <a:ext cx="4417995" cy="2318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52CF759-CD4A-4023-A575-A40B1BB2C17A}"/>
              </a:ext>
            </a:extLst>
          </p:cNvPr>
          <p:cNvSpPr txBox="1"/>
          <p:nvPr/>
        </p:nvSpPr>
        <p:spPr>
          <a:xfrm>
            <a:off x="10843" y="0"/>
            <a:ext cx="9133171" cy="592470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8.Diversion of flood surplus water from the </a:t>
            </a:r>
            <a:r>
              <a:rPr lang="en-US" sz="1700" b="1" dirty="0" err="1">
                <a:solidFill>
                  <a:schemeClr val="bg1"/>
                </a:solidFill>
              </a:rPr>
              <a:t>Mettur</a:t>
            </a:r>
            <a:r>
              <a:rPr lang="en-US" sz="1700" b="1" dirty="0">
                <a:solidFill>
                  <a:schemeClr val="bg1"/>
                </a:solidFill>
              </a:rPr>
              <a:t> Dam to the dry tanks in the </a:t>
            </a:r>
            <a:r>
              <a:rPr lang="en-US" sz="1700" b="1" dirty="0" err="1">
                <a:solidFill>
                  <a:schemeClr val="bg1"/>
                </a:solidFill>
              </a:rPr>
              <a:t>Sarabanga</a:t>
            </a:r>
            <a:r>
              <a:rPr lang="en-US" sz="1700" b="1" dirty="0">
                <a:solidFill>
                  <a:schemeClr val="bg1"/>
                </a:solidFill>
              </a:rPr>
              <a:t> Basin in Salem District by lift irrigation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7E0D4B2-C809-4D7C-8434-D0F42C6BF5C3}"/>
              </a:ext>
            </a:extLst>
          </p:cNvPr>
          <p:cNvSpPr txBox="1"/>
          <p:nvPr/>
        </p:nvSpPr>
        <p:spPr>
          <a:xfrm>
            <a:off x="10842" y="706663"/>
            <a:ext cx="4407167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Attach Photo Only</a:t>
            </a: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93EF4BF-6BB6-4F13-9C85-D0D9B6393C20}"/>
              </a:ext>
            </a:extLst>
          </p:cNvPr>
          <p:cNvSpPr txBox="1"/>
          <p:nvPr/>
        </p:nvSpPr>
        <p:spPr>
          <a:xfrm>
            <a:off x="4353040" y="4189708"/>
            <a:ext cx="2324499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Ayacut Benefited in Ha.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C10E05F-7972-43CF-AB75-E23156F0DD7B}"/>
              </a:ext>
            </a:extLst>
          </p:cNvPr>
          <p:cNvSpPr txBox="1"/>
          <p:nvPr/>
        </p:nvSpPr>
        <p:spPr>
          <a:xfrm>
            <a:off x="6762349" y="4189708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1643.49</a:t>
            </a:r>
          </a:p>
        </p:txBody>
      </p:sp>
      <p:graphicFrame>
        <p:nvGraphicFramePr>
          <p:cNvPr id="26" name="Table 36">
            <a:extLst>
              <a:ext uri="{FF2B5EF4-FFF2-40B4-BE49-F238E27FC236}">
                <a16:creationId xmlns="" xmlns:a16="http://schemas.microsoft.com/office/drawing/2014/main" id="{F2FF272A-73FD-455E-A631-7EF165786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626674"/>
              </p:ext>
            </p:extLst>
          </p:nvPr>
        </p:nvGraphicFramePr>
        <p:xfrm>
          <a:off x="130757" y="3336439"/>
          <a:ext cx="4061863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57">
                  <a:extLst>
                    <a:ext uri="{9D8B030D-6E8A-4147-A177-3AD203B41FA5}">
                      <a16:colId xmlns="" xmlns:a16="http://schemas.microsoft.com/office/drawing/2014/main" val="1370675259"/>
                    </a:ext>
                  </a:extLst>
                </a:gridCol>
                <a:gridCol w="3468706">
                  <a:extLst>
                    <a:ext uri="{9D8B030D-6E8A-4147-A177-3AD203B41FA5}">
                      <a16:colId xmlns="" xmlns:a16="http://schemas.microsoft.com/office/drawing/2014/main" val="2812061405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r>
                        <a:rPr lang="en-IN" sz="1600" b="0" dirty="0"/>
                        <a:t>AS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G.O.(</a:t>
                      </a:r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) No.193 PW (N1) Department, dated 12.11.2019,</a:t>
                      </a:r>
                      <a:r>
                        <a:rPr lang="en-US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Rs</a:t>
                      </a:r>
                      <a:r>
                        <a:rPr lang="en-US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. 565.00 </a:t>
                      </a:r>
                      <a:r>
                        <a:rPr lang="en-US" sz="14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endParaRPr lang="en-US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45673297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r>
                        <a:rPr lang="en-IN" sz="1600" b="0" dirty="0"/>
                        <a:t>RAS 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G.O.(</a:t>
                      </a:r>
                      <a:r>
                        <a:rPr lang="en-US" sz="14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Ms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) No.22 WR (W2) Department, dated 26.04.2023,</a:t>
                      </a:r>
                      <a:r>
                        <a:rPr lang="en-US" sz="14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Rs</a:t>
                      </a:r>
                      <a:r>
                        <a:rPr lang="en-US" sz="14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. 673.88 </a:t>
                      </a:r>
                      <a:r>
                        <a:rPr lang="en-US" sz="1400" b="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cr</a:t>
                      </a:r>
                      <a:endParaRPr lang="en-US" sz="1400" b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856450354"/>
                  </a:ext>
                </a:extLst>
              </a:tr>
            </a:tbl>
          </a:graphicData>
        </a:graphic>
      </p:graphicFrame>
      <p:pic>
        <p:nvPicPr>
          <p:cNvPr id="29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2" t="7553" r="6390"/>
          <a:stretch/>
        </p:blipFill>
        <p:spPr bwMode="auto">
          <a:xfrm>
            <a:off x="10896" y="717182"/>
            <a:ext cx="4417928" cy="231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548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3"/>
          <p:cNvSpPr txBox="1">
            <a:spLocks noChangeArrowheads="1"/>
          </p:cNvSpPr>
          <p:nvPr/>
        </p:nvSpPr>
        <p:spPr bwMode="auto">
          <a:xfrm>
            <a:off x="179530" y="121456"/>
            <a:ext cx="8856983" cy="500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353" rIns="0" bIns="0">
            <a:spAutoFit/>
          </a:bodyPr>
          <a:lstStyle>
            <a:lvl1pPr marL="273050" indent="-261938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66"/>
              </a:spcBef>
              <a:buFont typeface="Arial MT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Arial MT"/>
              </a:rPr>
              <a:t>This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ea typeface="Arial MT"/>
              </a:rPr>
              <a:t>is an Irrigation, Groundwater Recharge and Drinking water supply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Arial MT"/>
              </a:rPr>
              <a:t>scheme.</a:t>
            </a:r>
          </a:p>
          <a:p>
            <a:pPr algn="just" eaLnBrk="1" hangingPunct="1">
              <a:lnSpc>
                <a:spcPct val="120000"/>
              </a:lnSpc>
              <a:spcBef>
                <a:spcPts val="66"/>
              </a:spcBef>
              <a:buFont typeface="Arial MT"/>
              <a:buChar char="•"/>
            </a:pP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W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hen the water level of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</a:rPr>
              <a:t>Mettur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 Dam reaches the FRL  of 120 feet, surplus water from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</a:rPr>
              <a:t>Mettur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 Dam will be diverted at the rate of 214 cusecs through   19 pumps to the dry tanks in the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</a:rPr>
              <a:t>Sarabanga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 Basin in Salem District by Lift Irrigation.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rgbClr val="B58B80"/>
              </a:buClr>
              <a:buSzPct val="9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82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tanks / ponds in Salem District would be benefited and an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</a:rPr>
              <a:t>ayacut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 of 4061.16 Acres stabilized and drinking water purpose  fulfilled.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rgbClr val="B58B80"/>
              </a:buClr>
              <a:buSzPct val="95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Trial run has been conducted on 01.08.2024 and</a:t>
            </a:r>
            <a:r>
              <a:rPr lang="en-IN" sz="2000" dirty="0">
                <a:solidFill>
                  <a:srgbClr val="0000FF"/>
                </a:solidFill>
                <a:latin typeface="Arial" pitchFamily="34" charset="0"/>
              </a:rPr>
              <a:t> 511.232 </a:t>
            </a:r>
            <a:r>
              <a:rPr lang="en-IN" sz="2000" dirty="0" err="1">
                <a:solidFill>
                  <a:srgbClr val="0000FF"/>
                </a:solidFill>
                <a:latin typeface="Arial" pitchFamily="34" charset="0"/>
              </a:rPr>
              <a:t>Mcft</a:t>
            </a:r>
            <a:r>
              <a:rPr lang="en-IN" sz="2000" dirty="0">
                <a:solidFill>
                  <a:srgbClr val="0000FF"/>
                </a:solidFill>
                <a:latin typeface="Arial" pitchFamily="34" charset="0"/>
              </a:rPr>
              <a:t> of surplus water has been pumped and 40 tanks have been filled.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rgbClr val="B58B80"/>
              </a:buClr>
              <a:buSzPct val="95000"/>
              <a:buFont typeface="Wingdings" pitchFamily="2" charset="2"/>
              <a:buChar char="§"/>
            </a:pPr>
            <a:r>
              <a:rPr lang="en-IN" sz="2000" dirty="0">
                <a:solidFill>
                  <a:srgbClr val="0000FF"/>
                </a:solidFill>
                <a:latin typeface="Arial" pitchFamily="34" charset="0"/>
              </a:rPr>
              <a:t>Project commenced on 05.04.2020 and proposed to complete on 31.12.2024. So far 96 % of works have been completed and </a:t>
            </a: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Rs.622.18crore </a:t>
            </a:r>
            <a:r>
              <a:rPr lang="en-IN" sz="2000" dirty="0">
                <a:solidFill>
                  <a:srgbClr val="0000FF"/>
                </a:solidFill>
                <a:latin typeface="Arial" pitchFamily="34" charset="0"/>
              </a:rPr>
              <a:t>expenditure has been </a:t>
            </a:r>
            <a:r>
              <a:rPr lang="en-IN" sz="2000" dirty="0" smtClean="0">
                <a:solidFill>
                  <a:srgbClr val="0000FF"/>
                </a:solidFill>
                <a:latin typeface="Arial" pitchFamily="34" charset="0"/>
              </a:rPr>
              <a:t>made.</a:t>
            </a:r>
            <a:endParaRPr lang="en-US" sz="20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46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3057223"/>
              </p:ext>
            </p:extLst>
          </p:nvPr>
        </p:nvGraphicFramePr>
        <p:xfrm>
          <a:off x="323539" y="411510"/>
          <a:ext cx="8569325" cy="3871914"/>
        </p:xfrm>
        <a:graphic>
          <a:graphicData uri="http://schemas.openxmlformats.org/drawingml/2006/table">
            <a:tbl>
              <a:tblPr/>
              <a:tblGrid>
                <a:gridCol w="508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8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9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706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ACQUISITION DETAILS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7274" marR="6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7274" marR="6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7274" marR="6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Total Land Acquisition- private land (Ha)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116.23.00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Land </a:t>
                      </a:r>
                      <a:r>
                        <a:rPr lang="en-IN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acquired and Registration done so far-</a:t>
                      </a:r>
                      <a:r>
                        <a:rPr lang="en-US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private land (Ha)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94.68.00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Land to be acquired </a:t>
                      </a:r>
                      <a:r>
                        <a:rPr lang="en-IN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private land(Ha)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6.85.00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4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500" b="0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Poramboke</a:t>
                      </a:r>
                      <a:r>
                        <a:rPr lang="en-US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land to be acquired(Ha)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48.82.50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3596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081EF2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Land Acquisition Status: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1. Withdrawal proposal to be submitted for an extent of 14.71 Ha.</a:t>
                      </a:r>
                    </a:p>
                    <a:p>
                      <a:pPr marL="361950" marR="0" indent="-3619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2. Additional fund requirement proposal to the tune of 32.00 crore for sent to Government vide CLA office Lr.No.LA VII/3226474/2022/Dated: 09.09.2022.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3. Final award to be published for an extent of 6.85 Ha.</a:t>
                      </a:r>
                    </a:p>
                  </a:txBody>
                  <a:tcPr marL="50458" marR="50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81EF2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274" marR="6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81EF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274" marR="6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81EF2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274" marR="6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635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85900" y="3321844"/>
            <a:ext cx="6172200" cy="1339454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205740" indent="-20574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500" dirty="0">
                <a:solidFill>
                  <a:srgbClr val="081EF2"/>
                </a:solidFill>
                <a:latin typeface="Arial" pitchFamily="34" charset="0"/>
              </a:rPr>
              <a:t>	</a:t>
            </a:r>
          </a:p>
          <a:p>
            <a:pPr marL="205740" indent="-205740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600" dirty="0">
              <a:solidFill>
                <a:srgbClr val="1728A9"/>
              </a:solidFill>
              <a:latin typeface="TAU-Marutham" pitchFamily="34" charset="0"/>
              <a:cs typeface="TAU-Marutham" pitchFamily="34" charset="0"/>
            </a:endParaRPr>
          </a:p>
        </p:txBody>
      </p:sp>
      <p:pic>
        <p:nvPicPr>
          <p:cNvPr id="2151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99" y="522685"/>
            <a:ext cx="41544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17" y="2698075"/>
            <a:ext cx="4049713" cy="209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86042" y="4535258"/>
            <a:ext cx="4213599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FF00"/>
                </a:solidFill>
                <a:latin typeface="Arial Black" pitchFamily="34" charset="0"/>
              </a:rPr>
              <a:t>VELLALAPURAM SUB PUMP HOUSE</a:t>
            </a:r>
            <a:endParaRPr lang="en-US" sz="9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65" y="2329398"/>
            <a:ext cx="3921323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900" b="1" dirty="0">
                <a:solidFill>
                  <a:srgbClr val="FFFF00"/>
                </a:solidFill>
                <a:latin typeface="Arial Black" pitchFamily="34" charset="0"/>
              </a:rPr>
              <a:t>THIPPAMPATTI MAIN PUMP HOUSE LAYOUT</a:t>
            </a:r>
            <a:endParaRPr lang="en-IN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03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 txBox="1">
            <a:spLocks/>
          </p:cNvSpPr>
          <p:nvPr/>
        </p:nvSpPr>
        <p:spPr bwMode="auto">
          <a:xfrm>
            <a:off x="177863" y="382481"/>
            <a:ext cx="8748713" cy="15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 dirty="0">
                <a:solidFill>
                  <a:srgbClr val="0000FF"/>
                </a:solidFill>
                <a:latin typeface="Arial" pitchFamily="34" charset="0"/>
              </a:rPr>
              <a:t>TANKS SURPLUS ON 12.09.2024</a:t>
            </a:r>
          </a:p>
        </p:txBody>
      </p:sp>
      <p:sp>
        <p:nvSpPr>
          <p:cNvPr id="28679" name="TextBox 17"/>
          <p:cNvSpPr txBox="1">
            <a:spLocks noChangeArrowheads="1"/>
          </p:cNvSpPr>
          <p:nvPr/>
        </p:nvSpPr>
        <p:spPr bwMode="auto">
          <a:xfrm>
            <a:off x="5102225" y="4811004"/>
            <a:ext cx="329565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IN" sz="900" b="1">
                <a:solidFill>
                  <a:srgbClr val="FF0000"/>
                </a:solidFill>
                <a:latin typeface="Arial" pitchFamily="34" charset="0"/>
              </a:rPr>
              <a:t>VANNAN KUTTAI</a:t>
            </a:r>
          </a:p>
        </p:txBody>
      </p:sp>
      <p:pic>
        <p:nvPicPr>
          <p:cNvPr id="28682" name="Picture 1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893218"/>
            <a:ext cx="3960000" cy="18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27" y="789551"/>
            <a:ext cx="3960000" cy="18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4315" y="2698991"/>
            <a:ext cx="952825" cy="2077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eaLnBrk="1" hangingPunct="1"/>
            <a:r>
              <a:rPr lang="en-IN" sz="900" b="1" dirty="0">
                <a:solidFill>
                  <a:srgbClr val="FF0000"/>
                </a:solidFill>
                <a:latin typeface="Arial" pitchFamily="34" charset="0"/>
              </a:rPr>
              <a:t>KOTHI KUTTAI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66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Box 17"/>
          <p:cNvSpPr txBox="1">
            <a:spLocks noChangeArrowheads="1"/>
          </p:cNvSpPr>
          <p:nvPr/>
        </p:nvSpPr>
        <p:spPr bwMode="auto">
          <a:xfrm>
            <a:off x="5381641" y="4711713"/>
            <a:ext cx="329406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IN" sz="900" b="1">
                <a:solidFill>
                  <a:srgbClr val="FF0000"/>
                </a:solidFill>
                <a:latin typeface="Arial" pitchFamily="34" charset="0"/>
              </a:rPr>
              <a:t>RAGAS KUTTAI</a:t>
            </a:r>
          </a:p>
        </p:txBody>
      </p:sp>
      <p:pic>
        <p:nvPicPr>
          <p:cNvPr id="31755" name="Picture 1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41780"/>
            <a:ext cx="3960000" cy="18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744"/>
            <a:ext cx="3960000" cy="18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7766" y="2478644"/>
            <a:ext cx="811761" cy="2077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eaLnBrk="1" hangingPunct="1"/>
            <a:r>
              <a:rPr lang="en-IN" sz="900" b="1" dirty="0">
                <a:solidFill>
                  <a:srgbClr val="FF0000"/>
                </a:solidFill>
                <a:latin typeface="Arial" pitchFamily="34" charset="0"/>
              </a:rPr>
              <a:t>ETTIKUTTAI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64369" y="303611"/>
            <a:ext cx="8748713" cy="15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 dirty="0">
                <a:solidFill>
                  <a:srgbClr val="0000FF"/>
                </a:solidFill>
                <a:latin typeface="Arial" pitchFamily="34" charset="0"/>
              </a:rPr>
              <a:t>TANKS SURPLUS ON 12.09.2024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844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2744</TotalTime>
  <Words>401</Words>
  <Application>Microsoft Office PowerPoint</Application>
  <PresentationFormat>On-screen Show (16:9)</PresentationFormat>
  <Paragraphs>82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585</cp:revision>
  <cp:lastPrinted>2024-09-20T07:26:04Z</cp:lastPrinted>
  <dcterms:modified xsi:type="dcterms:W3CDTF">2024-09-24T12:35:48Z</dcterms:modified>
</cp:coreProperties>
</file>