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956" r:id="rId2"/>
    <p:sldId id="875" r:id="rId3"/>
    <p:sldId id="971" r:id="rId4"/>
    <p:sldId id="837" r:id="rId5"/>
    <p:sldId id="838" r:id="rId6"/>
    <p:sldId id="839" r:id="rId7"/>
    <p:sldId id="840" r:id="rId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="" xmlns:a16="http://schemas.microsoft.com/office/drawing/2014/main" id="{3B9EE9AF-C550-A953-9852-DA1A93A8D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26" tIns="45713" rIns="91426" bIns="45713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="" xmlns:a16="http://schemas.microsoft.com/office/drawing/2014/main" id="{D426E0CE-993C-32CB-6B78-5995898DEC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91426" tIns="45713" rIns="91426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="" xmlns:a16="http://schemas.microsoft.com/office/drawing/2014/main" id="{34F0467B-C4BF-85D8-B7DE-AB460EB7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06AA-8672-4E50-846F-AE56C24DD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969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71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888"/>
            <a:ext cx="925195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08944" y="2375549"/>
            <a:ext cx="6215074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Arial Black" pitchFamily="34" charset="0"/>
              </a:rPr>
              <a:t>Flagship Schemes</a:t>
            </a:r>
          </a:p>
        </p:txBody>
      </p:sp>
      <p:pic>
        <p:nvPicPr>
          <p:cNvPr id="4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540" y="87562"/>
            <a:ext cx="711632" cy="5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4" y="4784931"/>
            <a:ext cx="1995834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 </a:t>
            </a:r>
            <a:r>
              <a:rPr lang="en-US" sz="800" dirty="0" err="1" smtClean="0">
                <a:solidFill>
                  <a:srgbClr val="FFFF00"/>
                </a:solidFill>
              </a:rPr>
              <a:t>Mordhana</a:t>
            </a:r>
            <a:r>
              <a:rPr lang="en-US" sz="800" dirty="0" smtClean="0">
                <a:solidFill>
                  <a:srgbClr val="FFFF00"/>
                </a:solidFill>
              </a:rPr>
              <a:t> Dam, Vellore District</a:t>
            </a:r>
            <a:endParaRPr lang="en-IN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4DD3A0-695D-4058-AB11-F9612D418762}"/>
              </a:ext>
            </a:extLst>
          </p:cNvPr>
          <p:cNvSpPr txBox="1"/>
          <p:nvPr/>
        </p:nvSpPr>
        <p:spPr>
          <a:xfrm>
            <a:off x="4497405" y="721894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 Year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562034-CB3B-49BC-8EA4-E16A13FEE262}"/>
              </a:ext>
            </a:extLst>
          </p:cNvPr>
          <p:cNvSpPr txBox="1"/>
          <p:nvPr/>
        </p:nvSpPr>
        <p:spPr>
          <a:xfrm>
            <a:off x="4508233" y="1161046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Sanction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A972F7-1A36-4F49-BE1C-E7349CEEFE66}"/>
              </a:ext>
            </a:extLst>
          </p:cNvPr>
          <p:cNvSpPr txBox="1"/>
          <p:nvPr/>
        </p:nvSpPr>
        <p:spPr>
          <a:xfrm>
            <a:off x="4508233" y="1600199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Issued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643A4-C7E5-41AB-9920-EFB4436FF63E}"/>
              </a:ext>
            </a:extLst>
          </p:cNvPr>
          <p:cNvSpPr txBox="1"/>
          <p:nvPr/>
        </p:nvSpPr>
        <p:spPr>
          <a:xfrm>
            <a:off x="4508233" y="2039353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Cost (Rs. in </a:t>
            </a:r>
            <a:r>
              <a:rPr lang="en-I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74981F-3C1B-4A81-AB54-E0E84A0198B2}"/>
              </a:ext>
            </a:extLst>
          </p:cNvPr>
          <p:cNvSpPr txBox="1"/>
          <p:nvPr/>
        </p:nvSpPr>
        <p:spPr>
          <a:xfrm>
            <a:off x="4519062" y="2478505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Progress(%)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7EF161-F7B7-403E-B744-DA2F28629E99}"/>
              </a:ext>
            </a:extLst>
          </p:cNvPr>
          <p:cNvSpPr txBox="1"/>
          <p:nvPr/>
        </p:nvSpPr>
        <p:spPr>
          <a:xfrm>
            <a:off x="4519062" y="2917657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Progress 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E6DEAC-B5F5-4B43-8123-0C0EE53F81BA}"/>
              </a:ext>
            </a:extLst>
          </p:cNvPr>
          <p:cNvSpPr txBox="1"/>
          <p:nvPr/>
        </p:nvSpPr>
        <p:spPr>
          <a:xfrm>
            <a:off x="4497404" y="3303137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EA5C9A-1992-4B3B-A537-90058F769B98}"/>
              </a:ext>
            </a:extLst>
          </p:cNvPr>
          <p:cNvSpPr txBox="1"/>
          <p:nvPr/>
        </p:nvSpPr>
        <p:spPr>
          <a:xfrm>
            <a:off x="4353040" y="3756074"/>
            <a:ext cx="2324499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Prob. Date of Completion 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40B637-F7C2-4735-985D-0B324637995B}"/>
              </a:ext>
            </a:extLst>
          </p:cNvPr>
          <p:cNvSpPr txBox="1"/>
          <p:nvPr/>
        </p:nvSpPr>
        <p:spPr>
          <a:xfrm>
            <a:off x="6756935" y="721894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2019-2020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A89A7A-659B-479A-8F4C-F3E7CDA17F92}"/>
              </a:ext>
            </a:extLst>
          </p:cNvPr>
          <p:cNvSpPr txBox="1"/>
          <p:nvPr/>
        </p:nvSpPr>
        <p:spPr>
          <a:xfrm>
            <a:off x="6767764" y="1600069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22.02.2021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ECF1A1-B23B-49B9-BCB1-D82D0F3260CA}"/>
              </a:ext>
            </a:extLst>
          </p:cNvPr>
          <p:cNvSpPr txBox="1"/>
          <p:nvPr/>
        </p:nvSpPr>
        <p:spPr>
          <a:xfrm>
            <a:off x="6767764" y="2039353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. 406.50 Cr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03F52B-77A8-4DDF-A601-C283EC1EAA19}"/>
              </a:ext>
            </a:extLst>
          </p:cNvPr>
          <p:cNvSpPr txBox="1"/>
          <p:nvPr/>
        </p:nvSpPr>
        <p:spPr>
          <a:xfrm>
            <a:off x="6778593" y="2478505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4E91FB5-9E07-47EA-A3F5-B08F6FD24969}"/>
              </a:ext>
            </a:extLst>
          </p:cNvPr>
          <p:cNvSpPr txBox="1"/>
          <p:nvPr/>
        </p:nvSpPr>
        <p:spPr>
          <a:xfrm>
            <a:off x="6778593" y="2917657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73.5%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9BD053-10C8-4A9E-BBC8-326B08E572A0}"/>
              </a:ext>
            </a:extLst>
          </p:cNvPr>
          <p:cNvSpPr txBox="1"/>
          <p:nvPr/>
        </p:nvSpPr>
        <p:spPr>
          <a:xfrm>
            <a:off x="6767764" y="3313496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22.02.2021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5DFEC0-8B75-4B69-97EA-5E686F12D797}"/>
              </a:ext>
            </a:extLst>
          </p:cNvPr>
          <p:cNvSpPr txBox="1"/>
          <p:nvPr/>
        </p:nvSpPr>
        <p:spPr>
          <a:xfrm>
            <a:off x="6778593" y="3752650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21.02.2025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BB7081-30DB-4BAD-B515-E3A2FF0F9E46}"/>
              </a:ext>
            </a:extLst>
          </p:cNvPr>
          <p:cNvSpPr txBox="1"/>
          <p:nvPr/>
        </p:nvSpPr>
        <p:spPr>
          <a:xfrm>
            <a:off x="6767763" y="1161046"/>
            <a:ext cx="2169294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FFCC618-95FA-470A-9696-DDF3342CF9E7}"/>
              </a:ext>
            </a:extLst>
          </p:cNvPr>
          <p:cNvSpPr/>
          <p:nvPr/>
        </p:nvSpPr>
        <p:spPr>
          <a:xfrm>
            <a:off x="10843" y="706671"/>
            <a:ext cx="4417995" cy="231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52CF759-CD4A-4023-A575-A40B1BB2C17A}"/>
              </a:ext>
            </a:extLst>
          </p:cNvPr>
          <p:cNvSpPr txBox="1"/>
          <p:nvPr/>
        </p:nvSpPr>
        <p:spPr>
          <a:xfrm>
            <a:off x="10843" y="1"/>
            <a:ext cx="9133171" cy="592470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4. Construction of Barrage across River Cauvery in </a:t>
            </a:r>
            <a:r>
              <a:rPr lang="en-US" sz="1700" b="1" dirty="0" err="1">
                <a:solidFill>
                  <a:schemeClr val="bg1"/>
                </a:solidFill>
              </a:rPr>
              <a:t>Nanjai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Pugalur</a:t>
            </a:r>
            <a:r>
              <a:rPr lang="en-US" sz="1700" b="1" dirty="0">
                <a:solidFill>
                  <a:schemeClr val="bg1"/>
                </a:solidFill>
              </a:rPr>
              <a:t> Village in </a:t>
            </a:r>
            <a:r>
              <a:rPr lang="en-US" sz="1700" b="1" dirty="0" err="1">
                <a:solidFill>
                  <a:schemeClr val="bg1"/>
                </a:solidFill>
              </a:rPr>
              <a:t>Karur</a:t>
            </a:r>
            <a:r>
              <a:rPr lang="en-US" sz="1700" b="1" dirty="0">
                <a:solidFill>
                  <a:schemeClr val="bg1"/>
                </a:solidFill>
              </a:rPr>
              <a:t> District</a:t>
            </a:r>
          </a:p>
        </p:txBody>
      </p:sp>
      <p:graphicFrame>
        <p:nvGraphicFramePr>
          <p:cNvPr id="36" name="Table 36">
            <a:extLst>
              <a:ext uri="{FF2B5EF4-FFF2-40B4-BE49-F238E27FC236}">
                <a16:creationId xmlns="" xmlns:a16="http://schemas.microsoft.com/office/drawing/2014/main" id="{F2FF272A-73FD-455E-A631-7EF165786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1683766"/>
              </p:ext>
            </p:extLst>
          </p:nvPr>
        </p:nvGraphicFramePr>
        <p:xfrm>
          <a:off x="130757" y="3271126"/>
          <a:ext cx="4061863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66">
                  <a:extLst>
                    <a:ext uri="{9D8B030D-6E8A-4147-A177-3AD203B41FA5}">
                      <a16:colId xmlns="" xmlns:a16="http://schemas.microsoft.com/office/drawing/2014/main" val="1370675259"/>
                    </a:ext>
                  </a:extLst>
                </a:gridCol>
                <a:gridCol w="3427397">
                  <a:extLst>
                    <a:ext uri="{9D8B030D-6E8A-4147-A177-3AD203B41FA5}">
                      <a16:colId xmlns="" xmlns:a16="http://schemas.microsoft.com/office/drawing/2014/main" val="2812061405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n-IN" sz="1700" dirty="0"/>
                        <a:t>AS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G.O.(</a:t>
                      </a:r>
                      <a:r>
                        <a:rPr lang="en-US" sz="1500" dirty="0" err="1" smtClean="0"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) No.149 PW (N2) Department, dated 04.06.2020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/ Rs.406.50 </a:t>
                      </a:r>
                      <a:r>
                        <a:rPr lang="en-US" sz="1500" baseline="0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US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45673297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7E0D4B2-C809-4D7C-8434-D0F42C6BF5C3}"/>
              </a:ext>
            </a:extLst>
          </p:cNvPr>
          <p:cNvSpPr txBox="1"/>
          <p:nvPr/>
        </p:nvSpPr>
        <p:spPr>
          <a:xfrm>
            <a:off x="10842" y="706663"/>
            <a:ext cx="4407167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Attach Photo Only</a:t>
            </a: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93EF4BF-6BB6-4F13-9C85-D0D9B6393C20}"/>
              </a:ext>
            </a:extLst>
          </p:cNvPr>
          <p:cNvSpPr txBox="1"/>
          <p:nvPr/>
        </p:nvSpPr>
        <p:spPr>
          <a:xfrm>
            <a:off x="4353040" y="4189708"/>
            <a:ext cx="2324499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Ayacut Benefited in Ha.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C10E05F-7972-43CF-AB75-E23156F0DD7B}"/>
              </a:ext>
            </a:extLst>
          </p:cNvPr>
          <p:cNvSpPr txBox="1"/>
          <p:nvPr/>
        </p:nvSpPr>
        <p:spPr>
          <a:xfrm>
            <a:off x="6762349" y="4189708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1635.335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2016A9FA-1DEE-72A2-368D-8D49CB7D785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" t="13101" r="9875" b="3443"/>
          <a:stretch/>
        </p:blipFill>
        <p:spPr bwMode="auto">
          <a:xfrm>
            <a:off x="19129" y="706670"/>
            <a:ext cx="4409694" cy="23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90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641" y="416120"/>
            <a:ext cx="8932245" cy="4585318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342839" indent="-342839" algn="just">
              <a:lnSpc>
                <a:spcPct val="114000"/>
              </a:lnSpc>
              <a:spcBef>
                <a:spcPts val="88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Construction of a barrage across the river Cauvery for a length of 1056m with 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56 vents of size 12 x 4.40m and 17 scour vents of size 12 x 5.00m is in progress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</a:p>
          <a:p>
            <a:pPr marL="342839" indent="-342839" algn="just">
              <a:lnSpc>
                <a:spcPct val="114000"/>
              </a:lnSpc>
              <a:spcBef>
                <a:spcPts val="88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The barrage is designed to discharge 3,60,000 cusecs water with a storage capacity of 0.8 TMC.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By 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constructing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a head sluice in </a:t>
            </a:r>
            <a:r>
              <a:rPr lang="en-IN" altLang="en-US" sz="2000" b="1" dirty="0" err="1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Mohanur</a:t>
            </a:r>
            <a:r>
              <a:rPr lang="en-I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channel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which is off-taking on the left side of  the river, the water needs for </a:t>
            </a:r>
            <a:r>
              <a:rPr lang="en-I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2583 acres 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of ayacut  in </a:t>
            </a:r>
            <a:r>
              <a:rPr lang="en-IN" altLang="en-US" sz="2000" b="1" dirty="0" err="1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Namakkal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district is ensured.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Through rehabilitation of </a:t>
            </a:r>
            <a:r>
              <a:rPr lang="en-IN" altLang="en-US" sz="2000" b="1" dirty="0" err="1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Vaangal</a:t>
            </a:r>
            <a:r>
              <a:rPr lang="en-I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channel 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in </a:t>
            </a:r>
            <a:r>
              <a:rPr lang="en-I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Karur 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district an ayacut of </a:t>
            </a:r>
            <a:r>
              <a:rPr lang="en-I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1458 acres 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gets benefited.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The need of water requirement of Tamil Nadu Newsprint and Papers Limited (TNPL)  gets ensured through  infiltration well which is located at about 3.50 km on the upstream side</a:t>
            </a:r>
            <a:r>
              <a:rPr lang="en-IN" altLang="en-US" sz="2000" dirty="0" smtClean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.</a:t>
            </a:r>
            <a:endParaRPr lang="en-IN" altLang="en-US" sz="2000" dirty="0">
              <a:solidFill>
                <a:srgbClr val="0000CC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0905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181313"/>
            <a:ext cx="8712968" cy="4923360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This project benefits 15 Combined Drinking Water Supply Schemes of Tamil Nadu Water Supply and Drainage Board in Karur and </a:t>
            </a:r>
            <a:r>
              <a:rPr lang="en-IN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Namakkal</a:t>
            </a: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districts.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The project is taken up under NIDA assistance at a cost of Rs.406.5 crore.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The work commenced on  22.02.2021 and it is proposed to be completed by 21.02.2025. 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so far, 76 % of works have been completed and an expenditure of 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Rs.299.26 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crore incurred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RAS for Rs.583.54 </a:t>
            </a:r>
            <a:r>
              <a:rPr lang="en-IN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is under consideration.</a:t>
            </a:r>
            <a:endParaRPr lang="en-IN" sz="20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" eaLnBrk="0" hangingPunct="0">
              <a:lnSpc>
                <a:spcPct val="114000"/>
              </a:lnSpc>
              <a:defRPr/>
            </a:pP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</a:rPr>
              <a:t>Issues:</a:t>
            </a:r>
          </a:p>
          <a:p>
            <a:pPr marL="342839" indent="-342839" algn="just" eaLnBrk="0" hangingPunct="0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To construct the flood bank in left bank of river Cauvery, land to be acquired from forest department such as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velur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11.57.40 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Ha., </a:t>
            </a:r>
            <a:r>
              <a:rPr lang="en-IN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Devarayasamudram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6.77.90 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Ha.,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Pandamangalam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17.43.90 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Ha.,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Vengarai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22.83.70 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Ha.</a:t>
            </a:r>
            <a:endParaRPr lang="en-IN" sz="2000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50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1BC6B5-EEF0-9EDC-E412-086EFB90D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9" b="-459"/>
          <a:stretch/>
        </p:blipFill>
        <p:spPr>
          <a:xfrm>
            <a:off x="149882" y="454494"/>
            <a:ext cx="8844236" cy="37936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6AA-8672-4E50-846F-AE56C24DD65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76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="" xmlns:a16="http://schemas.microsoft.com/office/drawing/2014/main" id="{7FD26B8C-B49B-045D-2FA3-21D5D135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2" y="69548"/>
            <a:ext cx="4235117" cy="23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>
            <a:extLst>
              <a:ext uri="{FF2B5EF4-FFF2-40B4-BE49-F238E27FC236}">
                <a16:creationId xmlns="" xmlns:a16="http://schemas.microsoft.com/office/drawing/2014/main" id="{4D3AD865-7C82-39C0-EFB9-AD3E9A13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43"/>
          <a:stretch/>
        </p:blipFill>
        <p:spPr>
          <a:xfrm>
            <a:off x="4360475" y="2469589"/>
            <a:ext cx="4620127" cy="21550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6AA-8672-4E50-846F-AE56C24DD65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2007" y="3393225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rgbClr val="0000FF"/>
                </a:solidFill>
              </a:rPr>
              <a:t>During construction</a:t>
            </a:r>
            <a:endParaRPr lang="en-I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505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371</Words>
  <Application>Microsoft Office PowerPoint</Application>
  <PresentationFormat>On-screen Show (16:9)</PresentationFormat>
  <Paragraphs>57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2024-09-24T12:29:44Z</dcterms:modified>
</cp:coreProperties>
</file>