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5" r:id="rId2"/>
    <p:sldId id="346" r:id="rId3"/>
    <p:sldId id="347" r:id="rId4"/>
    <p:sldId id="348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326DB-D9E9-47AA-99E9-B01A99642E23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B1BF5-86A5-488D-B764-05DA44FDC0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06B34-3CB8-4EA0-874D-5F9746C342D5}" type="datetimeFigureOut">
              <a:rPr lang="en-US" smtClean="0"/>
              <a:pPr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E4CA-9CEB-4F21-A67F-073493072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83431" y="2143117"/>
            <a:ext cx="7886700" cy="17986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1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Extension, Renovation and </a:t>
            </a:r>
            <a:r>
              <a:rPr lang="en-US" b="1" dirty="0" err="1" smtClean="0">
                <a:solidFill>
                  <a:srgbClr val="000000"/>
                </a:solidFill>
                <a:latin typeface="Calibri" pitchFamily="34" charset="0"/>
              </a:rPr>
              <a:t>Modernisation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of </a:t>
            </a:r>
            <a:r>
              <a:rPr lang="en-US" b="1" dirty="0" err="1" smtClean="0">
                <a:solidFill>
                  <a:srgbClr val="000000"/>
                </a:solidFill>
                <a:latin typeface="Calibri" pitchFamily="34" charset="0"/>
              </a:rPr>
              <a:t>Noyyal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River System </a:t>
            </a:r>
            <a:endParaRPr lang="en-IN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714356"/>
            <a:ext cx="8327231" cy="1000274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defRPr/>
            </a:pPr>
            <a:r>
              <a:rPr lang="en-US" sz="1200" b="1" dirty="0" smtClean="0">
                <a:latin typeface="Verdana" pitchFamily="34" charset="0"/>
                <a:ea typeface="Verdana" pitchFamily="34" charset="0"/>
              </a:rPr>
              <a:t>Project Components :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Canal lining, Construction of Sluices, Bridges, inlets, Outlets.etc</a:t>
            </a:r>
          </a:p>
          <a:p>
            <a:pPr algn="just">
              <a:defRPr/>
            </a:pP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r>
              <a:rPr lang="en-US" sz="1200" dirty="0" smtClean="0">
                <a:latin typeface="Verdana" pitchFamily="34" charset="0"/>
                <a:ea typeface="Verdana" pitchFamily="34" charset="0"/>
              </a:rPr>
              <a:t>Estimate Amount: Rs. 184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</a:rPr>
              <a:t>crore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   Overall Expenditure (31.03.2023): Rs. 157.25</a:t>
            </a:r>
            <a:r>
              <a:rPr lang="en-US" sz="1200" dirty="0" smtClean="0"/>
              <a:t> </a:t>
            </a:r>
            <a:r>
              <a:rPr lang="en-US" sz="1200" dirty="0" err="1" smtClean="0"/>
              <a:t>crore</a:t>
            </a:r>
            <a:r>
              <a:rPr lang="en-US" sz="1200" dirty="0" smtClean="0"/>
              <a:t>      Percentage</a:t>
            </a:r>
            <a:r>
              <a:rPr lang="en-US" sz="1200" dirty="0" smtClean="0">
                <a:solidFill>
                  <a:schemeClr val="tx1"/>
                </a:solidFill>
              </a:rPr>
              <a:t>: 86%</a:t>
            </a:r>
            <a:endParaRPr lang="en-US" sz="12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r>
              <a:rPr lang="en-US" sz="1100" b="1" dirty="0" smtClean="0">
                <a:latin typeface="Verdana" pitchFamily="34" charset="0"/>
                <a:ea typeface="Verdana" pitchFamily="34" charset="0"/>
              </a:rPr>
              <a:t>Location	:   </a:t>
            </a:r>
            <a:r>
              <a:rPr lang="en-GB" sz="1100" b="1" dirty="0" err="1" smtClean="0">
                <a:latin typeface="Verdana" pitchFamily="34" charset="0"/>
                <a:ea typeface="Verdana" pitchFamily="34" charset="0"/>
              </a:rPr>
              <a:t>Namakkal</a:t>
            </a:r>
            <a:r>
              <a:rPr lang="en-GB" sz="1100" b="1" dirty="0" smtClean="0">
                <a:latin typeface="Verdana" pitchFamily="34" charset="0"/>
                <a:ea typeface="Verdana" pitchFamily="34" charset="0"/>
              </a:rPr>
              <a:t> District</a:t>
            </a:r>
            <a:endParaRPr lang="en-US" sz="1100" dirty="0" smtClean="0">
              <a:latin typeface="Verdana" pitchFamily="34" charset="0"/>
              <a:ea typeface="Verdan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7791" y="2030498"/>
          <a:ext cx="5601728" cy="4256022"/>
        </p:xfrm>
        <a:graphic>
          <a:graphicData uri="http://schemas.openxmlformats.org/drawingml/2006/table">
            <a:tbl>
              <a:tblPr/>
              <a:tblGrid>
                <a:gridCol w="1347718"/>
                <a:gridCol w="2127005"/>
                <a:gridCol w="2127005"/>
              </a:tblGrid>
              <a:tr h="341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  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G.O.No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&amp;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G.O. No: 208, dated 21.11.2019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Funding Agency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 b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NABARD-NIDA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Estimated Cost (Rs. in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92.00</a:t>
                      </a:r>
                      <a:endParaRPr lang="en-US" sz="1000" dirty="0" smtClean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Arial" pitchFamily="34" charset="0"/>
                        </a:rPr>
                        <a:t>92.00</a:t>
                      </a:r>
                      <a:endParaRPr lang="en-US" sz="1000" dirty="0" smtClean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commencement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</a:rPr>
                        <a:t>04.05.2020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Verdana" pitchFamily="34" charset="0"/>
                          <a:ea typeface="Verdana" pitchFamily="34" charset="0"/>
                        </a:rPr>
                        <a:t>04.05.2020</a:t>
                      </a:r>
                      <a:endParaRPr lang="en-US" sz="10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Actual Physical Progress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Expenditure (Rs. in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77.24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80.01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Financial Progress (in %)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84%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87%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6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Date of Completion as per schedule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03.05.2022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00" b="0" i="0" u="none" strike="noStrike" dirty="0" smtClean="0">
                          <a:latin typeface="Cambria"/>
                        </a:rPr>
                        <a:t/>
                      </a:r>
                      <a:br>
                        <a:rPr lang="en-IN" sz="1000" b="0" i="0" u="none" strike="noStrike" dirty="0" smtClean="0">
                          <a:latin typeface="Cambria"/>
                        </a:rPr>
                      </a:br>
                      <a:r>
                        <a:rPr lang="en-IN" sz="1000" b="0" i="0" u="none" strike="noStrike" dirty="0" smtClean="0">
                          <a:latin typeface="Cambria"/>
                        </a:rPr>
                        <a:t>03.05.2022 ( completed)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Probable date of completion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31.03.2023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Cambria"/>
                        </a:rPr>
                        <a:t>31.03.2023</a:t>
                      </a:r>
                      <a:endParaRPr lang="en-IN" sz="1100" b="0" i="0" u="none" strike="noStrike" dirty="0">
                        <a:latin typeface="Cambri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1429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Verdana" pitchFamily="34" charset="0"/>
              </a:rPr>
              <a:t>3.</a:t>
            </a:r>
            <a:r>
              <a:rPr lang="en-GB" sz="1400" b="1" dirty="0" smtClean="0">
                <a:latin typeface="Verdana" pitchFamily="34" charset="0"/>
              </a:rPr>
              <a:t> </a:t>
            </a:r>
            <a:r>
              <a:rPr lang="en-GB" sz="1400" b="1" dirty="0">
                <a:latin typeface="Verdana" pitchFamily="34" charset="0"/>
              </a:rPr>
              <a:t>Extension, Renovation and Modernization of Raja </a:t>
            </a:r>
            <a:r>
              <a:rPr lang="en-GB" sz="1400" b="1" dirty="0" err="1" smtClean="0">
                <a:latin typeface="Verdana" pitchFamily="34" charset="0"/>
              </a:rPr>
              <a:t>Vaikkal</a:t>
            </a:r>
            <a:r>
              <a:rPr lang="en-GB" sz="1400" b="1" dirty="0" smtClean="0">
                <a:latin typeface="Verdana" pitchFamily="34" charset="0"/>
              </a:rPr>
              <a:t> System </a:t>
            </a:r>
            <a:endParaRPr lang="en-US" altLang="en-US" sz="1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57554" y="1938329"/>
            <a:ext cx="2303463" cy="338544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31" tIns="45715" rIns="91431" bIns="45715">
            <a:spAutoFit/>
          </a:bodyPr>
          <a:lstStyle/>
          <a:p>
            <a:pPr algn="ctr">
              <a:defRPr/>
            </a:pPr>
            <a:r>
              <a:rPr lang="en-US" altLang="en-US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Present Stage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3639" y="2571744"/>
            <a:ext cx="4003305" cy="26432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6" name="Picture 4" descr="G:\Circle Photos\5.KPM Photos\0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43182"/>
            <a:ext cx="4026648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8" y="500042"/>
          <a:ext cx="8466166" cy="58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0476">
                  <a:extLst>
                    <a:ext uri="{9D8B030D-6E8A-4147-A177-3AD203B41FA5}"/>
                  </a:extLst>
                </a:gridCol>
                <a:gridCol w="1710476">
                  <a:extLst>
                    <a:ext uri="{9D8B030D-6E8A-4147-A177-3AD203B41FA5}"/>
                  </a:extLst>
                </a:gridCol>
                <a:gridCol w="1710476">
                  <a:extLst>
                    <a:ext uri="{9D8B030D-6E8A-4147-A177-3AD203B41FA5}"/>
                  </a:extLst>
                </a:gridCol>
                <a:gridCol w="1710476">
                  <a:extLst>
                    <a:ext uri="{9D8B030D-6E8A-4147-A177-3AD203B41FA5}"/>
                  </a:extLst>
                </a:gridCol>
                <a:gridCol w="1624262">
                  <a:extLst>
                    <a:ext uri="{9D8B030D-6E8A-4147-A177-3AD203B41FA5}"/>
                  </a:extLst>
                </a:gridCol>
              </a:tblGrid>
              <a:tr h="199390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Timeline for completion of works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25%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50%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75%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100%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70532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30.06.2020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31.08.2020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30.09.2020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31.03.2023</a:t>
                      </a:r>
                    </a:p>
                  </a:txBody>
                  <a:tcPr marL="112547" marR="112547" marT="42140" marB="421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5117" y="994906"/>
          <a:ext cx="6937278" cy="4902638"/>
        </p:xfrm>
        <a:graphic>
          <a:graphicData uri="http://schemas.openxmlformats.org/drawingml/2006/table">
            <a:tbl>
              <a:tblPr/>
              <a:tblGrid>
                <a:gridCol w="1272782"/>
                <a:gridCol w="2832248"/>
                <a:gridCol w="2832248"/>
              </a:tblGrid>
              <a:tr h="648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 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LS / Length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200" b="0" dirty="0" smtClean="0">
                          <a:solidFill>
                            <a:schemeClr val="tx1"/>
                          </a:solidFill>
                          <a:latin typeface="Tahoma" pitchFamily="34" charset="0"/>
                          <a:cs typeface="Tahoma" pitchFamily="34" charset="0"/>
                        </a:rPr>
                        <a:t>38.17 km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39.94 km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10.01.2020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10.01.2020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Value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82.11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84.60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0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order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04.05.2020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04.05.2020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3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Constituency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Paramathi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Velur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Paramathi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Velur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Namakkal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Taluk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Paramathi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Velur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Mohanur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Paramathi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Velur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Mohanur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Remarks (if any)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Awaiting for approval in Additional quantity and additional item proposal under scrutiny in Government.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14290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Verdana" pitchFamily="34" charset="0"/>
              </a:rPr>
              <a:t>3</a:t>
            </a:r>
            <a:r>
              <a:rPr lang="en-GB" sz="1400" b="1" dirty="0" smtClean="0">
                <a:latin typeface="Verdana" pitchFamily="34" charset="0"/>
              </a:rPr>
              <a:t>. </a:t>
            </a:r>
            <a:r>
              <a:rPr lang="en-GB" sz="1400" b="1" dirty="0">
                <a:latin typeface="Verdana" pitchFamily="34" charset="0"/>
              </a:rPr>
              <a:t>Extension, Renovation and Modernization of Raja </a:t>
            </a:r>
            <a:r>
              <a:rPr lang="en-GB" sz="1400" b="1" dirty="0" err="1" smtClean="0">
                <a:latin typeface="Verdana" pitchFamily="34" charset="0"/>
              </a:rPr>
              <a:t>Vaikkal</a:t>
            </a:r>
            <a:r>
              <a:rPr lang="en-GB" sz="1400" b="1" dirty="0" smtClean="0">
                <a:latin typeface="Verdana" pitchFamily="34" charset="0"/>
              </a:rPr>
              <a:t> System </a:t>
            </a:r>
            <a:endParaRPr lang="en-US" altLang="en-US" sz="12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657" y="590099"/>
            <a:ext cx="8327231" cy="1513235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Aft>
                <a:spcPts val="1000"/>
              </a:spcAft>
              <a:defRPr/>
            </a:pPr>
            <a:r>
              <a:rPr lang="en-US" sz="1200" dirty="0">
                <a:latin typeface="Verdana" pitchFamily="34" charset="0"/>
                <a:ea typeface="Verdana" pitchFamily="34" charset="0"/>
              </a:rPr>
              <a:t>Project Components : </a:t>
            </a:r>
            <a:r>
              <a:rPr lang="en-US" sz="1200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Retaining wall in supply Channel, Lining in Supply Channel, Rehabilitation of </a:t>
            </a:r>
            <a:r>
              <a:rPr lang="en-US" sz="1200" dirty="0" err="1" smtClean="0">
                <a:latin typeface="Tahoma" panose="020B0604030504040204" pitchFamily="34" charset="0"/>
                <a:ea typeface="Times New Roman" panose="02020603050405020304" pitchFamily="18" charset="0"/>
              </a:rPr>
              <a:t>Anicut</a:t>
            </a:r>
            <a:r>
              <a:rPr lang="en-US" sz="1200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, Tanks, </a:t>
            </a:r>
            <a:r>
              <a:rPr lang="en-US" sz="1200" dirty="0" err="1" smtClean="0">
                <a:latin typeface="Tahoma" panose="020B0604030504040204" pitchFamily="34" charset="0"/>
                <a:ea typeface="Times New Roman" panose="02020603050405020304" pitchFamily="18" charset="0"/>
              </a:rPr>
              <a:t>Checkdam</a:t>
            </a:r>
            <a:r>
              <a:rPr lang="en-US" sz="1200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, Fencing work,   Sluices, Sluices of Channels </a:t>
            </a:r>
            <a:r>
              <a:rPr lang="en-US" sz="1200" dirty="0" err="1" smtClean="0">
                <a:latin typeface="Tahoma" panose="020B0604030504040204" pitchFamily="34" charset="0"/>
                <a:ea typeface="Times New Roman" panose="02020603050405020304" pitchFamily="18" charset="0"/>
              </a:rPr>
              <a:t>Surpuls</a:t>
            </a:r>
            <a:r>
              <a:rPr lang="en-US" sz="1200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 courses works. </a:t>
            </a:r>
            <a:endParaRPr lang="en-IN" sz="1200" dirty="0"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r>
              <a:rPr lang="en-US" sz="1200" dirty="0" smtClean="0">
                <a:latin typeface="Verdana" pitchFamily="34" charset="0"/>
                <a:ea typeface="Verdana" pitchFamily="34" charset="0"/>
              </a:rPr>
              <a:t>Estimate Amount: Rs. 230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</a:rPr>
              <a:t>crore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   Overall Expenditure (31.03.2023): Rs. 226.87</a:t>
            </a:r>
            <a:r>
              <a:rPr lang="en-US" sz="1200" dirty="0" smtClean="0"/>
              <a:t> </a:t>
            </a:r>
            <a:r>
              <a:rPr lang="en-US" sz="1200" dirty="0" err="1" smtClean="0"/>
              <a:t>crore</a:t>
            </a:r>
            <a:r>
              <a:rPr lang="en-US" sz="1200" dirty="0" smtClean="0"/>
              <a:t>      Percentage</a:t>
            </a:r>
            <a:r>
              <a:rPr lang="en-US" sz="1200" dirty="0" smtClean="0">
                <a:solidFill>
                  <a:srgbClr val="FF0000"/>
                </a:solidFill>
              </a:rPr>
              <a:t>: </a:t>
            </a:r>
            <a:r>
              <a:rPr lang="en-US" sz="1200" dirty="0" smtClean="0">
                <a:solidFill>
                  <a:schemeClr val="tx1"/>
                </a:solidFill>
              </a:rPr>
              <a:t>98.75</a:t>
            </a:r>
            <a:r>
              <a:rPr lang="en-US" sz="1200" dirty="0" smtClean="0"/>
              <a:t>%</a:t>
            </a:r>
          </a:p>
          <a:p>
            <a:pPr algn="just">
              <a:defRPr/>
            </a:pPr>
            <a:endParaRPr lang="en-US" sz="1200" dirty="0" smtClean="0"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r>
              <a:rPr lang="en-US" sz="1200" dirty="0" smtClean="0">
                <a:latin typeface="Verdana" pitchFamily="34" charset="0"/>
                <a:ea typeface="Verdana" pitchFamily="34" charset="0"/>
              </a:rPr>
              <a:t>Location </a:t>
            </a:r>
            <a:r>
              <a:rPr lang="en-US" sz="1200" dirty="0">
                <a:latin typeface="Verdana" pitchFamily="34" charset="0"/>
                <a:ea typeface="Verdana" pitchFamily="34" charset="0"/>
              </a:rPr>
              <a:t>	: 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Coimbatore,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Erode, </a:t>
            </a:r>
            <a:r>
              <a:rPr lang="en-US" sz="1200" dirty="0" err="1" smtClean="0">
                <a:solidFill>
                  <a:srgbClr val="000000"/>
                </a:solidFill>
                <a:latin typeface="Verdana" pitchFamily="34" charset="0"/>
              </a:rPr>
              <a:t>Karur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 &amp; </a:t>
            </a:r>
            <a:r>
              <a:rPr lang="en-US" sz="1200" dirty="0" err="1" smtClean="0">
                <a:solidFill>
                  <a:srgbClr val="000000"/>
                </a:solidFill>
                <a:latin typeface="Verdana" pitchFamily="34" charset="0"/>
              </a:rPr>
              <a:t>Tiruppur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 Districts</a:t>
            </a:r>
          </a:p>
          <a:p>
            <a:pPr algn="just">
              <a:defRPr/>
            </a:pPr>
            <a:endParaRPr lang="en-US" sz="1200" b="1" dirty="0">
              <a:solidFill>
                <a:srgbClr val="000000"/>
              </a:solidFill>
              <a:latin typeface="Verdana" pitchFamily="34" charset="0"/>
              <a:ea typeface="Verdana" pitchFamily="34" charset="0"/>
            </a:endParaRPr>
          </a:p>
          <a:p>
            <a:pPr algn="just">
              <a:defRPr/>
            </a:pPr>
            <a:endParaRPr lang="en-US" sz="12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272653" y="198439"/>
            <a:ext cx="8729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1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. 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Extension, Renovation and 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Modernisation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of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Noyyal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River System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7593" y="1857363"/>
          <a:ext cx="8316373" cy="4640132"/>
        </p:xfrm>
        <a:graphic>
          <a:graphicData uri="http://schemas.openxmlformats.org/drawingml/2006/table">
            <a:tbl>
              <a:tblPr/>
              <a:tblGrid>
                <a:gridCol w="2601333"/>
                <a:gridCol w="1883895"/>
                <a:gridCol w="1838577"/>
                <a:gridCol w="1992568"/>
              </a:tblGrid>
              <a:tr h="36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  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G.O.No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&amp;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G.O.(Ms).No.209 PW(W1) Dept dated : 22.11.2019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Funding Agency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State fund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Estimated Cost (Rs. in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88.63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86.33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55.04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commencement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01.06.2020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01.06.2020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10.06.2020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Actual Physical Progress(in %)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Expenditure (Rs. in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86.03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85.97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54.87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Financial Progress (in %)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97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99.58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99.69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Date of Completion as per schedule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30.07.2022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31.05.2022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09.06.2022</a:t>
                      </a:r>
                      <a:endParaRPr kumimoji="0" lang="en-I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Probable date of completion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14.07.2022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16.11.2021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31.10.2021</a:t>
                      </a:r>
                    </a:p>
                  </a:txBody>
                  <a:tcPr marL="84416" marR="84416" marT="42213" marB="422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1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9954" y="1468367"/>
            <a:ext cx="1840706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214414" y="4681487"/>
            <a:ext cx="1268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 err="1">
                <a:latin typeface="Tahoma" pitchFamily="34" charset="0"/>
                <a:cs typeface="Tahoma" pitchFamily="34" charset="0"/>
              </a:rPr>
              <a:t>Kurichi</a:t>
            </a:r>
            <a:r>
              <a:rPr lang="en-US" sz="1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200" b="1" dirty="0" err="1">
                <a:latin typeface="Tahoma" pitchFamily="34" charset="0"/>
                <a:cs typeface="Tahoma" pitchFamily="34" charset="0"/>
              </a:rPr>
              <a:t>Anicut</a:t>
            </a:r>
            <a:endParaRPr lang="en-IN" sz="12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" name="Picture 3" descr="D:\01.QS\Photos at12-12-2020\IMG-20201212-WA0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81157"/>
            <a:ext cx="263478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3" descr="G:\1 Correct Folder\12 Noyyal Photos AE Kalpana Madam\1 Irugur Anicut\IMG-20210519-WA0055 - Copy - Copy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181157"/>
            <a:ext cx="278608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929058" y="4681487"/>
            <a:ext cx="1223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 err="1">
                <a:latin typeface="Tahoma" pitchFamily="34" charset="0"/>
                <a:cs typeface="Tahoma" pitchFamily="34" charset="0"/>
              </a:rPr>
              <a:t>Irugur</a:t>
            </a:r>
            <a:r>
              <a:rPr lang="en-US" sz="1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1200" b="1" dirty="0" err="1">
                <a:latin typeface="Tahoma" pitchFamily="34" charset="0"/>
                <a:cs typeface="Tahoma" pitchFamily="34" charset="0"/>
              </a:rPr>
              <a:t>Anicut</a:t>
            </a:r>
            <a:endParaRPr lang="en-IN" sz="12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" name="Picture 13" descr="C:\Users\Acer.Acer-PC\Desktop\ERM Noyyal Work final PHOTOS\ADP\SUPPLY CHANNEL\L-1\ADP-L1 AFT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2181157"/>
            <a:ext cx="282262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643702" y="4681487"/>
            <a:ext cx="2214578" cy="676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 smtClean="0">
                <a:latin typeface="Verdana" pitchFamily="34" charset="0"/>
                <a:ea typeface="Calibri" pitchFamily="34" charset="0"/>
                <a:cs typeface="Latha" pitchFamily="34" charset="0"/>
              </a:rPr>
              <a:t>Retaining </a:t>
            </a:r>
            <a:r>
              <a:rPr lang="en-US" sz="1100" b="1" dirty="0">
                <a:latin typeface="Verdana" pitchFamily="34" charset="0"/>
                <a:ea typeface="Calibri" pitchFamily="34" charset="0"/>
                <a:cs typeface="Latha" pitchFamily="34" charset="0"/>
              </a:rPr>
              <a:t>wall in </a:t>
            </a:r>
            <a:r>
              <a:rPr lang="en-US" sz="1100" b="1" dirty="0" err="1">
                <a:latin typeface="Verdana" pitchFamily="34" charset="0"/>
                <a:ea typeface="Calibri" pitchFamily="34" charset="0"/>
                <a:cs typeface="Latha" pitchFamily="34" charset="0"/>
              </a:rPr>
              <a:t>Andipalayam</a:t>
            </a:r>
            <a:r>
              <a:rPr lang="en-US" sz="1100" b="1" dirty="0">
                <a:latin typeface="Verdana" pitchFamily="34" charset="0"/>
                <a:ea typeface="Calibri" pitchFamily="34" charset="0"/>
                <a:cs typeface="Latha" pitchFamily="34" charset="0"/>
              </a:rPr>
              <a:t> Supply Channel</a:t>
            </a:r>
            <a:endParaRPr lang="en-IN" sz="11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72653" y="879422"/>
            <a:ext cx="8729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1. 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Extension, Renovation and 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Modernisation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of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Noyyal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River System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9364" y="994906"/>
          <a:ext cx="8080288" cy="4962175"/>
        </p:xfrm>
        <a:graphic>
          <a:graphicData uri="http://schemas.openxmlformats.org/drawingml/2006/table">
            <a:tbl>
              <a:tblPr/>
              <a:tblGrid>
                <a:gridCol w="2571518"/>
                <a:gridCol w="1786384"/>
                <a:gridCol w="1786384"/>
                <a:gridCol w="1936002"/>
              </a:tblGrid>
              <a:tr h="476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 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III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dirty="0" smtClean="0">
                          <a:latin typeface="Tahoma" pitchFamily="34" charset="0"/>
                          <a:cs typeface="Times New Roman" pitchFamily="18" charset="0"/>
                        </a:rPr>
                        <a:t>LS 0 km to 34 km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dirty="0" smtClean="0">
                          <a:latin typeface="Tahoma" pitchFamily="34" charset="0"/>
                          <a:cs typeface="Times New Roman" pitchFamily="18" charset="0"/>
                        </a:rPr>
                        <a:t>LS 34 km to 72 km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0" dirty="0" smtClean="0">
                          <a:latin typeface="Tahoma" pitchFamily="34" charset="0"/>
                        </a:rPr>
                        <a:t>Ls 72.00 km to 158.35 km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23.12.2020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23.12.2020 </a:t>
                      </a: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ea typeface="+mn-ea"/>
                          <a:cs typeface="Arial" pitchFamily="34" charset="0"/>
                        </a:rPr>
                        <a:t>24.12.2020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Value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80.05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78.62</a:t>
                      </a: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ea typeface="+mn-ea"/>
                          <a:cs typeface="Arial" pitchFamily="34" charset="0"/>
                        </a:rPr>
                        <a:t>44.73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order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03.02.2021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18.02.2021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18.02.2021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Constituency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Thondamuthur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Kinathukadavu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Sulur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Palladam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Singanallur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Light" pitchFamily="34" charset="0"/>
                        <a:cs typeface="Arial" pitchFamily="34" charset="0"/>
                      </a:endParaRP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Tiruppur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south,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Tiruppur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North,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Kangeyam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Aravakurichi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Karur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Perundurai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Taluk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Coimbatore south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Sulur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Palladam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Light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Coimbatore south</a:t>
                      </a:r>
                    </a:p>
                  </a:txBody>
                  <a:tcPr marL="84416" marR="84416" marT="42214" marB="422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Tiruppur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south,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Uthukuli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Kangeyam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Perundurai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Pugalur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72653" y="198439"/>
            <a:ext cx="8729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1.2. 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Extension, Renovation and 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Modernisation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of </a:t>
            </a:r>
            <a:r>
              <a:rPr lang="en-US" sz="1200" b="1" dirty="0" err="1" smtClean="0">
                <a:latin typeface="Tahoma" pitchFamily="34" charset="0"/>
                <a:cs typeface="Times New Roman" pitchFamily="18" charset="0"/>
              </a:rPr>
              <a:t>Noyyal</a:t>
            </a:r>
            <a:r>
              <a:rPr lang="en-US" sz="1200" b="1" dirty="0" smtClean="0">
                <a:latin typeface="Tahoma" pitchFamily="34" charset="0"/>
                <a:cs typeface="Times New Roman" pitchFamily="18" charset="0"/>
              </a:rPr>
              <a:t> River System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28596" y="2616201"/>
            <a:ext cx="850112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2.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Extension, Renovation and </a:t>
            </a:r>
            <a:r>
              <a:rPr lang="en-US" b="1" dirty="0" err="1" smtClean="0">
                <a:solidFill>
                  <a:srgbClr val="000000"/>
                </a:solidFill>
                <a:latin typeface="Calibri" pitchFamily="34" charset="0"/>
              </a:rPr>
              <a:t>Modernisation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of </a:t>
            </a:r>
            <a:r>
              <a:rPr lang="en-US" b="1" dirty="0" err="1" smtClean="0">
                <a:solidFill>
                  <a:srgbClr val="000000"/>
                </a:solidFill>
                <a:latin typeface="Calibri" pitchFamily="34" charset="0"/>
              </a:rPr>
              <a:t>Kattalai</a:t>
            </a: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 High Level Canal Irrigation System in Cauvery Basin</a:t>
            </a:r>
            <a:endParaRPr lang="en-IN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657" y="714356"/>
            <a:ext cx="8327231" cy="959237"/>
          </a:xfrm>
          <a:prstGeom prst="rect">
            <a:avLst/>
          </a:prstGeom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spcAft>
                <a:spcPts val="1000"/>
              </a:spcAft>
              <a:defRPr/>
            </a:pPr>
            <a:r>
              <a:rPr lang="en-US" sz="1200" dirty="0" smtClean="0">
                <a:latin typeface="Verdana" pitchFamily="34" charset="0"/>
                <a:ea typeface="Verdana" pitchFamily="34" charset="0"/>
              </a:rPr>
              <a:t>Project Components: Canal lining, Reconstruction of Sluices,  Reconstruction and repairs of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</a:rPr>
              <a:t>Syphon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,  Reconstruction and repairs of Under  Tunnel, Reconstruction and repairs of foot  Bridges, Trough Aqueduct, inlets, Outlets.</a:t>
            </a:r>
          </a:p>
          <a:p>
            <a:pPr algn="just">
              <a:defRPr/>
            </a:pPr>
            <a:r>
              <a:rPr lang="en-US" sz="1200" dirty="0" smtClean="0">
                <a:latin typeface="Verdana" pitchFamily="34" charset="0"/>
                <a:ea typeface="Verdana" pitchFamily="34" charset="0"/>
              </a:rPr>
              <a:t>Location </a:t>
            </a:r>
            <a:r>
              <a:rPr lang="en-US" sz="1200" dirty="0">
                <a:latin typeface="Verdana" pitchFamily="34" charset="0"/>
                <a:ea typeface="Verdana" pitchFamily="34" charset="0"/>
              </a:rPr>
              <a:t>	: </a:t>
            </a:r>
            <a:r>
              <a:rPr lang="en-US" sz="1200" dirty="0" err="1" smtClean="0">
                <a:latin typeface="Verdana" pitchFamily="34" charset="0"/>
                <a:ea typeface="Verdana" pitchFamily="34" charset="0"/>
              </a:rPr>
              <a:t>Karur</a:t>
            </a:r>
            <a:r>
              <a:rPr lang="en-US" sz="1200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Verdana" pitchFamily="34" charset="0"/>
              </a:rPr>
              <a:t>District</a:t>
            </a:r>
            <a:endParaRPr lang="en-US" sz="1200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272653" y="198439"/>
            <a:ext cx="8729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2.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Extension, Renovation and </a:t>
            </a:r>
            <a:r>
              <a:rPr lang="en-US" sz="1200" b="1" dirty="0" err="1">
                <a:solidFill>
                  <a:srgbClr val="000000"/>
                </a:solidFill>
                <a:latin typeface="Verdana" pitchFamily="34" charset="0"/>
              </a:rPr>
              <a:t>Modernisation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 of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200" b="1" dirty="0" err="1" smtClean="0">
                <a:solidFill>
                  <a:srgbClr val="000000"/>
                </a:solidFill>
                <a:latin typeface="Verdana" pitchFamily="34" charset="0"/>
              </a:rPr>
              <a:t>Kattalai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 High Level Canal Irrigation System in Cauvery Basin</a:t>
            </a:r>
            <a:endParaRPr lang="en-US" sz="12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7791" y="1714488"/>
          <a:ext cx="5601729" cy="4787002"/>
        </p:xfrm>
        <a:graphic>
          <a:graphicData uri="http://schemas.openxmlformats.org/drawingml/2006/table">
            <a:tbl>
              <a:tblPr/>
              <a:tblGrid>
                <a:gridCol w="2172706"/>
                <a:gridCol w="3429023"/>
              </a:tblGrid>
              <a:tr h="381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 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Package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G.O.No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&amp;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+mn-cs"/>
                        </a:rPr>
                        <a:t>G.O. No: 207, dated 22.11.2019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Funding Agency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NABARD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Estimated Cost (Rs. in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</a:rPr>
                        <a:t>335.50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commencement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Verdana" pitchFamily="34" charset="0"/>
                          <a:ea typeface="Verdana" pitchFamily="34" charset="0"/>
                        </a:rPr>
                        <a:t>25.05.2020</a:t>
                      </a:r>
                      <a:endParaRPr lang="en-US" sz="1200" dirty="0">
                        <a:latin typeface="Verdana" pitchFamily="34" charset="0"/>
                        <a:ea typeface="Verdana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Actual Physical Progress (in %)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95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Expenditure (Rs. in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301.00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Financial Progress (in %)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90%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Date of Completion as per schedule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31.03.2023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Probable date of completion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31.05.2023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357554" y="1643050"/>
            <a:ext cx="2303463" cy="276225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31" tIns="45715" rIns="91431" bIns="45715">
            <a:spAutoFit/>
          </a:bodyPr>
          <a:lstStyle/>
          <a:p>
            <a:pPr algn="ctr">
              <a:defRPr/>
            </a:pPr>
            <a:r>
              <a:rPr lang="en-US" alt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Present Stage</a:t>
            </a:r>
          </a:p>
        </p:txBody>
      </p:sp>
      <p:pic>
        <p:nvPicPr>
          <p:cNvPr id="27" name="image2.png" descr="C:\Users\Admin\Downloads\IMG-20210602-WA00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6773208" cy="3714776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85720" y="285728"/>
          <a:ext cx="8483628" cy="7747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4004">
                  <a:extLst>
                    <a:ext uri="{9D8B030D-6E8A-4147-A177-3AD203B41FA5}"/>
                  </a:extLst>
                </a:gridCol>
                <a:gridCol w="1714004">
                  <a:extLst>
                    <a:ext uri="{9D8B030D-6E8A-4147-A177-3AD203B41FA5}"/>
                  </a:extLst>
                </a:gridCol>
                <a:gridCol w="1714004">
                  <a:extLst>
                    <a:ext uri="{9D8B030D-6E8A-4147-A177-3AD203B41FA5}"/>
                  </a:extLst>
                </a:gridCol>
                <a:gridCol w="1714004">
                  <a:extLst>
                    <a:ext uri="{9D8B030D-6E8A-4147-A177-3AD203B41FA5}"/>
                  </a:extLst>
                </a:gridCol>
                <a:gridCol w="1627612">
                  <a:extLst>
                    <a:ext uri="{9D8B030D-6E8A-4147-A177-3AD203B41FA5}"/>
                  </a:extLst>
                </a:gridCol>
              </a:tblGrid>
              <a:tr h="387361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Verdana" pitchFamily="34" charset="0"/>
                          <a:ea typeface="Verdana" pitchFamily="34" charset="0"/>
                        </a:rPr>
                        <a:t>Timeline for completion of works</a:t>
                      </a:r>
                    </a:p>
                  </a:txBody>
                  <a:tcPr marL="112547" marR="112547" marT="42177" marB="4217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spc="5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25%</a:t>
                      </a:r>
                      <a:endParaRPr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793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50%</a:t>
                      </a:r>
                      <a:endParaRPr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793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</a:t>
                      </a:r>
                      <a:endParaRPr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793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100%</a:t>
                      </a:r>
                      <a:endParaRPr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793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87361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31.</a:t>
                      </a:r>
                      <a:r>
                        <a:rPr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08</a:t>
                      </a: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.</a:t>
                      </a:r>
                      <a:r>
                        <a:rPr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2021</a:t>
                      </a:r>
                    </a:p>
                  </a:txBody>
                  <a:tcPr marL="0" marR="0" marT="800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31.05.</a:t>
                      </a:r>
                      <a:r>
                        <a:rPr lang="en-IN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022</a:t>
                      </a:r>
                    </a:p>
                  </a:txBody>
                  <a:tcPr marL="0" marR="0" marT="800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31.03.</a:t>
                      </a:r>
                      <a:r>
                        <a:rPr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</a:t>
                      </a: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sz="1200" b="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800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n-US"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31.05.</a:t>
                      </a:r>
                      <a:r>
                        <a:rPr sz="12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2023</a:t>
                      </a:r>
                    </a:p>
                  </a:txBody>
                  <a:tcPr marL="0" marR="0" marT="800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5117" y="994906"/>
          <a:ext cx="7437345" cy="5148738"/>
        </p:xfrm>
        <a:graphic>
          <a:graphicData uri="http://schemas.openxmlformats.org/drawingml/2006/table">
            <a:tbl>
              <a:tblPr/>
              <a:tblGrid>
                <a:gridCol w="2305981"/>
                <a:gridCol w="5131364"/>
              </a:tblGrid>
              <a:tr h="680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Details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dirty="0" err="1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Kattalai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Verdana" pitchFamily="34" charset="0"/>
                        </a:rPr>
                        <a:t> High Level Canal Irrigation System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LS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400" b="0" dirty="0" smtClean="0">
                          <a:latin typeface="Tahoma" pitchFamily="34" charset="0"/>
                          <a:cs typeface="Tahoma" pitchFamily="34" charset="0"/>
                        </a:rPr>
                        <a:t>LS.0</a:t>
                      </a:r>
                      <a:r>
                        <a:rPr lang="en-US" altLang="en-US" sz="1400" b="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altLang="en-US" sz="1400" b="0" dirty="0" smtClean="0">
                          <a:latin typeface="Tahoma" pitchFamily="34" charset="0"/>
                          <a:cs typeface="Tahoma" pitchFamily="34" charset="0"/>
                        </a:rPr>
                        <a:t>km to LS 60 km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10.01.2020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Tender Value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315.97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crore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2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Work order date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Constituency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Krishnarayapuram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Kulithalai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Karur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Sri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Rangam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Taluk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Krishnarayapuram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Kulithalai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, Sri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Rangam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Remarks (if any)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Continuous water flow in canal – Two more months needed  for completion of work</a:t>
                      </a:r>
                    </a:p>
                  </a:txBody>
                  <a:tcPr marL="84416" marR="84416" marT="42206" marB="422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14282" y="214290"/>
            <a:ext cx="8729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. 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Extension, Renovation and </a:t>
            </a:r>
            <a:r>
              <a:rPr lang="en-US" sz="1200" b="1" dirty="0" err="1">
                <a:solidFill>
                  <a:srgbClr val="000000"/>
                </a:solidFill>
                <a:latin typeface="Verdana" pitchFamily="34" charset="0"/>
              </a:rPr>
              <a:t>Modernisation</a:t>
            </a:r>
            <a:r>
              <a:rPr lang="en-US" sz="1200" b="1" dirty="0">
                <a:solidFill>
                  <a:srgbClr val="000000"/>
                </a:solidFill>
                <a:latin typeface="Verdana" pitchFamily="34" charset="0"/>
              </a:rPr>
              <a:t> of 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sz="1200" b="1" dirty="0" err="1" smtClean="0">
                <a:solidFill>
                  <a:srgbClr val="000000"/>
                </a:solidFill>
                <a:latin typeface="Verdana" pitchFamily="34" charset="0"/>
              </a:rPr>
              <a:t>Kattalai</a:t>
            </a:r>
            <a:r>
              <a:rPr lang="en-US" sz="1200" b="1" dirty="0" smtClean="0">
                <a:solidFill>
                  <a:srgbClr val="000000"/>
                </a:solidFill>
                <a:latin typeface="Verdana" pitchFamily="34" charset="0"/>
              </a:rPr>
              <a:t> High Level Canal Irrigation System in Cauvery Basin</a:t>
            </a:r>
            <a:endParaRPr lang="en-US" sz="12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08464" y="2590800"/>
            <a:ext cx="8049816" cy="1143000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Verdana" pitchFamily="34" charset="0"/>
              </a:rPr>
              <a:t>3.</a:t>
            </a:r>
            <a:r>
              <a:rPr lang="en-GB" sz="3200" b="1" dirty="0" smtClean="0">
                <a:latin typeface="Verdana" pitchFamily="34" charset="0"/>
              </a:rPr>
              <a:t> </a:t>
            </a:r>
            <a:r>
              <a:rPr lang="en-GB" sz="3200" b="1" dirty="0" smtClean="0">
                <a:latin typeface="Verdana" pitchFamily="34" charset="0"/>
              </a:rPr>
              <a:t>Extension, Renovation and Modernization of Raja </a:t>
            </a:r>
            <a:r>
              <a:rPr lang="en-GB" sz="3200" b="1" dirty="0" err="1" smtClean="0">
                <a:latin typeface="Verdana" pitchFamily="34" charset="0"/>
              </a:rPr>
              <a:t>Vaikkal</a:t>
            </a:r>
            <a:r>
              <a:rPr lang="en-GB" sz="3200" b="1" dirty="0" smtClean="0">
                <a:latin typeface="Verdana" pitchFamily="34" charset="0"/>
              </a:rPr>
              <a:t> System </a:t>
            </a:r>
            <a:endParaRPr lang="en-US" altLang="en-US" sz="2800" b="1" dirty="0">
              <a:latin typeface="Verdana" pitchFamily="34" charset="0"/>
            </a:endParaRPr>
          </a:p>
        </p:txBody>
      </p:sp>
      <p:sp>
        <p:nvSpPr>
          <p:cNvPr id="15363" name="Slide Number Placeholder 3"/>
          <p:cNvSpPr>
            <a:spLocks noGrp="1" noChangeArrowheads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9F6E37-460B-4D66-AB22-62CE5660B098}" type="slidenum">
              <a:rPr lang="en-US" altLang="en-US" smtClean="0">
                <a:solidFill>
                  <a:srgbClr val="898989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 smtClean="0">
              <a:solidFill>
                <a:srgbClr val="898989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3887" y="69850"/>
            <a:ext cx="8305800" cy="6711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1361</TotalTime>
  <Words>731</Words>
  <Application>Microsoft Office PowerPoint</Application>
  <PresentationFormat>On-screen Show (4:3)</PresentationFormat>
  <Paragraphs>195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1.  Extension, Renovation and Modernisation of Noyyal River System </vt:lpstr>
      <vt:lpstr>Slide 2</vt:lpstr>
      <vt:lpstr>Slide 3</vt:lpstr>
      <vt:lpstr>Slide 4</vt:lpstr>
      <vt:lpstr>2. Extension, Renovation and Modernisation of Kattalai High Level Canal Irrigation System in Cauvery Basin</vt:lpstr>
      <vt:lpstr>Slide 6</vt:lpstr>
      <vt:lpstr>Slide 7</vt:lpstr>
      <vt:lpstr>Slide 8</vt:lpstr>
      <vt:lpstr>3. Extension, Renovation and Modernization of Raja Vaikkal System 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Extension, Renovation and Modernisation Project</dc:title>
  <dc:creator>sony</dc:creator>
  <cp:lastModifiedBy>Admin</cp:lastModifiedBy>
  <cp:revision>156</cp:revision>
  <dcterms:created xsi:type="dcterms:W3CDTF">2023-02-20T12:35:29Z</dcterms:created>
  <dcterms:modified xsi:type="dcterms:W3CDTF">2024-09-25T07:04:23Z</dcterms:modified>
</cp:coreProperties>
</file>