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956" r:id="rId2"/>
    <p:sldId id="664" r:id="rId3"/>
    <p:sldId id="887" r:id="rId4"/>
    <p:sldId id="942" r:id="rId5"/>
    <p:sldId id="943" r:id="rId6"/>
    <p:sldId id="944" r:id="rId7"/>
    <p:sldId id="945" r:id="rId8"/>
    <p:sldId id="949" r:id="rId9"/>
    <p:sldId id="951" r:id="rId10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14225-EC0F-4079-BEDF-CEFBEEAFD5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28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</a:t>
            </a:fld>
            <a:endParaRPr lang="en-I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219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lang="en-I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219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</a:t>
            </a:fld>
            <a:endParaRPr lang="en-I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194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30;p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1763" y="771525"/>
            <a:ext cx="6842125" cy="3848100"/>
          </a:xfrm>
          <a:noFill/>
          <a:ln cap="flat">
            <a:headEnd/>
            <a:tailEnd/>
          </a:ln>
        </p:spPr>
      </p:sp>
      <p:sp>
        <p:nvSpPr>
          <p:cNvPr id="1229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710678" y="4875850"/>
            <a:ext cx="5685424" cy="4617851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2292" name="Google Shape;132;p10:notes"/>
          <p:cNvSpPr>
            <a:spLocks noGrp="1"/>
          </p:cNvSpPr>
          <p:nvPr>
            <p:ph type="sldNum" sz="quarter" idx="12"/>
          </p:nvPr>
        </p:nvSpPr>
        <p:spPr>
          <a:xfrm>
            <a:off x="4024899" y="9750164"/>
            <a:ext cx="3080175" cy="51292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SzPts val="1400"/>
            </a:pPr>
            <a:fld id="{C6FC4CCB-CF33-42F2-8AA9-CC58C3ED4091}" type="slidenum">
              <a:rPr lang="en-IN"/>
              <a:pPr eaLnBrk="1" hangingPunct="1">
                <a:buSzPts val="1400"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30;p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1763" y="771525"/>
            <a:ext cx="6842125" cy="3848100"/>
          </a:xfrm>
          <a:noFill/>
          <a:ln cap="flat">
            <a:headEnd/>
            <a:tailEnd/>
          </a:ln>
        </p:spPr>
      </p:sp>
      <p:sp>
        <p:nvSpPr>
          <p:cNvPr id="16387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710678" y="4875850"/>
            <a:ext cx="5685424" cy="4617851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6388" name="Google Shape;132;p10:notes"/>
          <p:cNvSpPr>
            <a:spLocks noGrp="1"/>
          </p:cNvSpPr>
          <p:nvPr>
            <p:ph type="sldNum" sz="quarter" idx="12"/>
          </p:nvPr>
        </p:nvSpPr>
        <p:spPr>
          <a:xfrm>
            <a:off x="4024899" y="9750164"/>
            <a:ext cx="3080175" cy="51292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SzPts val="1400"/>
            </a:pPr>
            <a:fld id="{5EC572C2-7768-4263-A354-A89400D5D763}" type="slidenum">
              <a:rPr lang="en-IN"/>
              <a:pPr eaLnBrk="1" hangingPunct="1">
                <a:buSzPts val="1400"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30;p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1763" y="771525"/>
            <a:ext cx="6842125" cy="3848100"/>
          </a:xfrm>
          <a:noFill/>
          <a:ln cap="flat">
            <a:headEnd/>
            <a:tailEnd/>
          </a:ln>
        </p:spPr>
      </p:sp>
      <p:sp>
        <p:nvSpPr>
          <p:cNvPr id="18435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710678" y="4875850"/>
            <a:ext cx="5685424" cy="4617851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6" name="Google Shape;132;p10:notes"/>
          <p:cNvSpPr>
            <a:spLocks noGrp="1"/>
          </p:cNvSpPr>
          <p:nvPr>
            <p:ph type="sldNum" sz="quarter" idx="12"/>
          </p:nvPr>
        </p:nvSpPr>
        <p:spPr>
          <a:xfrm>
            <a:off x="4024899" y="9750164"/>
            <a:ext cx="3080175" cy="51292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SzPts val="1400"/>
            </a:pPr>
            <a:fld id="{B7873FEE-DD77-478B-925F-DE0052AE5B52}" type="slidenum">
              <a:rPr lang="en-IN"/>
              <a:pPr eaLnBrk="1" hangingPunct="1">
                <a:buSzPts val="1400"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" y="0"/>
            <a:ext cx="9143999" cy="51435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IN" sz="1200"/>
          </a:p>
        </p:txBody>
      </p:sp>
      <p:pic>
        <p:nvPicPr>
          <p:cNvPr id="2" name="Picture 2" descr="C:\Users\S7 E3\Desktop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425" y="87562"/>
            <a:ext cx="588308" cy="4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BD506F2-CCB1-D76C-9943-2E2753B6B3F2}"/>
              </a:ext>
            </a:extLst>
          </p:cNvPr>
          <p:cNvSpPr txBox="1"/>
          <p:nvPr/>
        </p:nvSpPr>
        <p:spPr>
          <a:xfrm>
            <a:off x="367527" y="108350"/>
            <a:ext cx="9033648" cy="40009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marL="1339619" indent="-536480" algn="just"/>
            <a:r>
              <a:rPr lang="en-IN" sz="2000" b="1" dirty="0">
                <a:solidFill>
                  <a:srgbClr val="C00000"/>
                </a:solidFill>
                <a:latin typeface="Arial Black" pitchFamily="34" charset="0"/>
              </a:rPr>
              <a:t>Centrally Sponsored Schemes</a:t>
            </a:r>
            <a:endParaRPr lang="en-US" sz="2000" b="1" dirty="0">
              <a:solidFill>
                <a:srgbClr val="C000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1100" b="1">
                <a:solidFill>
                  <a:srgbClr val="0070C0"/>
                </a:solidFill>
              </a:rPr>
              <a:pPr/>
              <a:t>2</a:t>
            </a:fld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5" y="4343407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>
                <a:solidFill>
                  <a:srgbClr val="FFFF00"/>
                </a:solidFill>
              </a:rPr>
              <a:t>Bhavani</a:t>
            </a:r>
            <a:r>
              <a:rPr lang="en-IN" sz="1000" dirty="0" smtClean="0">
                <a:solidFill>
                  <a:srgbClr val="FFFF00"/>
                </a:solidFill>
              </a:rPr>
              <a:t> </a:t>
            </a:r>
            <a:r>
              <a:rPr lang="en-IN" sz="1000" dirty="0" err="1" smtClean="0">
                <a:solidFill>
                  <a:srgbClr val="FFFF00"/>
                </a:solidFill>
              </a:rPr>
              <a:t>Sagar</a:t>
            </a:r>
            <a:r>
              <a:rPr lang="en-IN" sz="1000" dirty="0" smtClean="0">
                <a:solidFill>
                  <a:srgbClr val="FFFF00"/>
                </a:solidFill>
              </a:rPr>
              <a:t> Dam, Erode District</a:t>
            </a:r>
            <a:endParaRPr lang="en-IN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73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85725" y="589360"/>
            <a:ext cx="8820150" cy="3068240"/>
          </a:xfrm>
        </p:spPr>
        <p:txBody>
          <a:bodyPr>
            <a:noAutofit/>
          </a:bodyPr>
          <a:lstStyle/>
          <a:p>
            <a:pPr marL="355537" indent="-355537" algn="just"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Repair, Renovation and Restoration (RRR) is a Centre-State shared scheme under PMKSY. </a:t>
            </a:r>
          </a:p>
          <a:p>
            <a:pPr marL="355537" indent="-355537" algn="just"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This scheme involves the following components:</a:t>
            </a:r>
          </a:p>
          <a:p>
            <a:pPr marL="355537" indent="-355537" algn="just"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Standardisation of tank bund to standards.</a:t>
            </a:r>
          </a:p>
          <a:p>
            <a:pPr marL="355537" indent="-355537" algn="just"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De-silting the tank bed to restore the storage capacity</a:t>
            </a:r>
          </a:p>
          <a:p>
            <a:pPr marL="355537" indent="-355537" algn="just"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Reconstruction  / Improvements to sluices and surplus arrangements</a:t>
            </a:r>
          </a:p>
          <a:p>
            <a:pPr marL="355537" indent="-355537" algn="just"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De-silting and strengthening of feeder channel to ensure supply to tanks</a:t>
            </a:r>
          </a:p>
          <a:p>
            <a:pPr marL="625370" indent="-338075" algn="just">
              <a:lnSpc>
                <a:spcPct val="114000"/>
              </a:lnSpc>
              <a:buClr>
                <a:srgbClr val="3333FF"/>
              </a:buClr>
              <a:buNone/>
              <a:tabLst>
                <a:tab pos="625370" algn="l"/>
              </a:tabLst>
              <a:defRPr/>
            </a:pPr>
            <a:endParaRPr lang="en-US" sz="2400" dirty="0">
              <a:solidFill>
                <a:srgbClr val="0033CC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114279" indent="0" algn="just">
              <a:buNone/>
              <a:defRPr/>
            </a:pP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" y="-6"/>
            <a:ext cx="9143999" cy="400095"/>
          </a:xfrm>
          <a:prstGeom prst="rect">
            <a:avLst/>
          </a:prstGeom>
          <a:noFill/>
        </p:spPr>
        <p:txBody>
          <a:bodyPr lIns="91426" tIns="45713" rIns="91426" bIns="457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IN" sz="2000" b="1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Repair, Renovation and Restoration (RRR) of water bodies</a:t>
            </a:r>
            <a:endParaRPr lang="en-US" sz="2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9906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1" name="TextBox 5"/>
          <p:cNvSpPr txBox="1">
            <a:spLocks noChangeArrowheads="1"/>
          </p:cNvSpPr>
          <p:nvPr/>
        </p:nvSpPr>
        <p:spPr bwMode="auto">
          <a:xfrm>
            <a:off x="7500958" y="593926"/>
            <a:ext cx="1643042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IN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Rs. in crore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en-US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3234780"/>
              </p:ext>
            </p:extLst>
          </p:nvPr>
        </p:nvGraphicFramePr>
        <p:xfrm>
          <a:off x="186430" y="875685"/>
          <a:ext cx="8611340" cy="3953527"/>
        </p:xfrm>
        <a:graphic>
          <a:graphicData uri="http://schemas.openxmlformats.org/drawingml/2006/table">
            <a:tbl>
              <a:tblPr/>
              <a:tblGrid>
                <a:gridCol w="577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23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6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02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33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79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02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90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23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7214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6972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8368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Phase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vert="vert27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Completed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In </a:t>
                      </a:r>
                      <a:r>
                        <a:rPr lang="en-IN" sz="1100" b="1" i="0" u="none" strike="noStrike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progress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To be taken up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Est. Amt.</a:t>
                      </a:r>
                      <a:endParaRPr lang="ta-IN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2835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100" b="1" i="0" u="none" strike="noStrike" kern="12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Expr</a:t>
                      </a:r>
                      <a:r>
                        <a:rPr lang="en-IN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. </a:t>
                      </a:r>
                      <a:endParaRPr lang="ta-IN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2835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kern="12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 State share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  <a:sym typeface="Arial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Government of India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  <a:sym typeface="Arial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ta-IN" sz="1400" b="1" i="0" u="none" strike="noStrike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3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ta-IN" sz="1400" b="1" i="0" u="none" strike="noStrike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3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303"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489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a-IN" sz="1400" b="1" i="0" u="none" strike="noStrike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3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ta-IN" sz="1400" b="1" i="0" u="none" strike="noStrike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3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  <a:sym typeface="Arial"/>
                      </a:endParaRPr>
                    </a:p>
                  </a:txBody>
                  <a:tcPr marL="4518" marR="4518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Share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AU-Marutham" pitchFamily="34" charset="0"/>
                          <a:sym typeface="Arial"/>
                        </a:rPr>
                        <a:t>Released</a:t>
                      </a:r>
                      <a:endParaRPr lang="ta-IN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2835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AU-Marutham" pitchFamily="34" charset="0"/>
                          <a:sym typeface="Arial"/>
                        </a:rPr>
                        <a:t>To be released</a:t>
                      </a:r>
                      <a:endParaRPr lang="ta-IN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2835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46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I,II &amp; III  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77.75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73.26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25.00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48.26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18.21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30.06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3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IV &amp; V 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51.04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47.39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20.27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30.31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27.48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2.83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b="1" smtClean="0">
                <a:solidFill>
                  <a:srgbClr val="0070C0"/>
                </a:solidFill>
              </a:rPr>
              <a:pPr/>
              <a:t>4</a:t>
            </a:fld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8" name="Google Shape;132;p23"/>
          <p:cNvSpPr/>
          <p:nvPr/>
        </p:nvSpPr>
        <p:spPr>
          <a:xfrm>
            <a:off x="2" y="225436"/>
            <a:ext cx="7929796" cy="325463"/>
          </a:xfrm>
          <a:prstGeom prst="rect">
            <a:avLst/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IN" sz="1800" b="1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ctr"/>
            <a:r>
              <a:rPr lang="en-US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Repair, Renovation &amp; Restoration (RRR)of Water bodies</a:t>
            </a:r>
            <a:endParaRPr lang="en-IN" sz="1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algn="just">
              <a:buSzPts val="1800"/>
            </a:pPr>
            <a:endParaRPr sz="18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S7 E3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425" y="87562"/>
            <a:ext cx="588308" cy="4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62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1" name="TextBox 5"/>
          <p:cNvSpPr txBox="1">
            <a:spLocks noChangeArrowheads="1"/>
          </p:cNvSpPr>
          <p:nvPr/>
        </p:nvSpPr>
        <p:spPr bwMode="auto">
          <a:xfrm>
            <a:off x="6844354" y="111410"/>
            <a:ext cx="1643042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IN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Rs. in crore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en-US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3812221"/>
              </p:ext>
            </p:extLst>
          </p:nvPr>
        </p:nvGraphicFramePr>
        <p:xfrm>
          <a:off x="198375" y="423038"/>
          <a:ext cx="8522565" cy="4490113"/>
        </p:xfrm>
        <a:graphic>
          <a:graphicData uri="http://schemas.openxmlformats.org/drawingml/2006/table">
            <a:tbl>
              <a:tblPr/>
              <a:tblGrid>
                <a:gridCol w="609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5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18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7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58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46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23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90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433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9336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597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644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Phase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vert="vert27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Completed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In </a:t>
                      </a:r>
                      <a:r>
                        <a:rPr lang="en-IN" sz="1100" b="1" i="0" u="none" strike="noStrike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progress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To be taken up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Est. Amt.</a:t>
                      </a:r>
                      <a:endParaRPr lang="ta-IN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2835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100" b="1" i="0" u="none" strike="noStrike" kern="12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Expr</a:t>
                      </a:r>
                      <a:r>
                        <a:rPr lang="en-IN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. </a:t>
                      </a:r>
                      <a:endParaRPr lang="ta-IN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2835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kern="12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 State share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  <a:sym typeface="Arial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Government of India</a:t>
                      </a:r>
                      <a:endParaRPr lang="en-US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  <a:sym typeface="Arial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ta-IN" sz="1400" b="1" i="0" u="none" strike="noStrike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3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ta-IN" sz="1400" b="1" i="0" u="none" strike="noStrike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3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849"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489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a-IN" sz="1400" b="1" i="0" u="none" strike="noStrike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3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ta-IN" sz="1400" b="1" i="0" u="none" strike="noStrike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3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  <a:sym typeface="Arial"/>
                      </a:endParaRPr>
                    </a:p>
                  </a:txBody>
                  <a:tcPr marL="4518" marR="4518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  <a:sym typeface="Arial"/>
                        </a:rPr>
                        <a:t>Share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AU-Marutham" pitchFamily="34" charset="0"/>
                          <a:sym typeface="Arial"/>
                        </a:rPr>
                        <a:t>Released</a:t>
                      </a:r>
                      <a:endParaRPr lang="ta-IN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2835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AU-Marutham" pitchFamily="34" charset="0"/>
                          <a:sym typeface="Arial"/>
                        </a:rPr>
                        <a:t>To be released</a:t>
                      </a:r>
                      <a:endParaRPr lang="ta-IN" sz="1100" b="1" i="0" u="none" strike="noStrike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U-Marutham" pitchFamily="34" charset="0"/>
                        <a:sym typeface="Arial"/>
                      </a:endParaRPr>
                    </a:p>
                  </a:txBody>
                  <a:tcPr marL="3489" marR="3489" marT="2835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95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75.00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41.40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31.87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43.13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24.94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18.19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54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31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b="0">
                        <a:solidFill>
                          <a:srgbClr val="0000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90.08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49.75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41.58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48.50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30.08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18.42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1614042"/>
                  </a:ext>
                </a:extLst>
              </a:tr>
              <a:tr h="333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VIII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59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41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b="0">
                        <a:solidFill>
                          <a:srgbClr val="0000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92.83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46.84</a:t>
                      </a:r>
                      <a:endParaRPr lang="en-US" sz="1100" b="0" i="0" u="none" strike="noStrike" cap="none" dirty="0">
                        <a:solidFill>
                          <a:srgbClr val="0000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  <a:sym typeface="Arial"/>
                      </a:endParaRP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42.57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50.26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28.26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21.99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815616"/>
                  </a:ext>
                </a:extLst>
              </a:tr>
              <a:tr h="998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IX 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 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99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111.48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50.93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60.56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60.56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100.07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40.03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60.04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60.04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454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191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123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598.25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258.64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252.25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341.06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128.97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212.</a:t>
                      </a:r>
                      <a:r>
                        <a:rPr lang="en-IN" sz="1100" b="1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09</a:t>
                      </a:r>
                      <a:endParaRPr lang="en-US" sz="1100" b="1" i="0" u="none" strike="noStrike" cap="non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  <a:sym typeface="Arial"/>
                      </a:endParaRP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b="1" smtClean="0">
                <a:solidFill>
                  <a:srgbClr val="0070C0"/>
                </a:solidFill>
              </a:rPr>
              <a:pPr/>
              <a:t>5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S7 E3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425" y="8865"/>
            <a:ext cx="588308" cy="4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40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1413062"/>
              </p:ext>
            </p:extLst>
          </p:nvPr>
        </p:nvGraphicFramePr>
        <p:xfrm>
          <a:off x="204208" y="584089"/>
          <a:ext cx="4048217" cy="1957571"/>
        </p:xfrm>
        <a:graphic>
          <a:graphicData uri="http://schemas.openxmlformats.org/drawingml/2006/table">
            <a:tbl>
              <a:tblPr/>
              <a:tblGrid>
                <a:gridCol w="1038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0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62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3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0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Phase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vert="vert27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Completed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in</a:t>
                      </a:r>
                      <a:r>
                        <a:rPr lang="en-US" sz="1100" b="1" i="0" u="none" strike="noStrike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progress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endParaRPr lang="en-IN" sz="1100" dirty="0"/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33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1614042"/>
                  </a:ext>
                </a:extLst>
              </a:tr>
              <a:tr h="229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19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815616"/>
                  </a:ext>
                </a:extLst>
              </a:tr>
              <a:tr h="222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VIII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17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7341761"/>
                  </a:ext>
                </a:extLst>
              </a:tr>
              <a:tr h="229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IX 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 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7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69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69218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b="1" smtClean="0">
                <a:solidFill>
                  <a:srgbClr val="0070C0"/>
                </a:solidFill>
              </a:rPr>
              <a:pPr/>
              <a:t>6</a:t>
            </a:fld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8" name="Google Shape;132;p23"/>
          <p:cNvSpPr/>
          <p:nvPr/>
        </p:nvSpPr>
        <p:spPr>
          <a:xfrm>
            <a:off x="2" y="11830"/>
            <a:ext cx="7929796" cy="325463"/>
          </a:xfrm>
          <a:prstGeom prst="rect">
            <a:avLst/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IN" b="1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ctr"/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Physical 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Progress</a:t>
            </a:r>
          </a:p>
          <a:p>
            <a:pPr algn="just">
              <a:buSzPts val="1800"/>
            </a:pP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S7 E3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425" y="8865"/>
            <a:ext cx="588308" cy="4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1840" y="213119"/>
            <a:ext cx="1846555" cy="3231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IN" sz="1500" dirty="0">
                <a:latin typeface="Verdana" panose="020B0604030504040204" pitchFamily="34" charset="0"/>
                <a:ea typeface="Verdana" panose="020B0604030504040204" pitchFamily="34" charset="0"/>
              </a:rPr>
              <a:t>Chennai Region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649" y="268165"/>
            <a:ext cx="1846555" cy="3231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IN" sz="1500" dirty="0">
                <a:latin typeface="Verdana" panose="020B0604030504040204" pitchFamily="34" charset="0"/>
                <a:ea typeface="Verdana" panose="020B0604030504040204" pitchFamily="34" charset="0"/>
              </a:rPr>
              <a:t>Trichy Region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8862179"/>
              </p:ext>
            </p:extLst>
          </p:nvPr>
        </p:nvGraphicFramePr>
        <p:xfrm>
          <a:off x="4906067" y="578162"/>
          <a:ext cx="3980503" cy="1945317"/>
        </p:xfrm>
        <a:graphic>
          <a:graphicData uri="http://schemas.openxmlformats.org/drawingml/2006/table">
            <a:tbl>
              <a:tblPr/>
              <a:tblGrid>
                <a:gridCol w="962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6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7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4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2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Phase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vert="vert27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completed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in</a:t>
                      </a:r>
                      <a:r>
                        <a:rPr lang="en-US" sz="1100" b="1" i="0" u="none" strike="noStrike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progress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endParaRPr lang="en-IN" sz="1100" dirty="0"/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1614042"/>
                  </a:ext>
                </a:extLst>
              </a:tr>
              <a:tr h="282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815616"/>
                  </a:ext>
                </a:extLst>
              </a:tr>
              <a:tr h="261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VIII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22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7341761"/>
                  </a:ext>
                </a:extLst>
              </a:tr>
              <a:tr h="25003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36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51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770287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46204" y="2535220"/>
            <a:ext cx="1846555" cy="3231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IN" sz="1500" dirty="0">
                <a:latin typeface="Verdana" panose="020B0604030504040204" pitchFamily="34" charset="0"/>
                <a:ea typeface="Verdana" panose="020B0604030504040204" pitchFamily="34" charset="0"/>
              </a:rPr>
              <a:t>Madurai Region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850833"/>
              </p:ext>
            </p:extLst>
          </p:nvPr>
        </p:nvGraphicFramePr>
        <p:xfrm>
          <a:off x="2494624" y="2854838"/>
          <a:ext cx="3836630" cy="2112186"/>
        </p:xfrm>
        <a:graphic>
          <a:graphicData uri="http://schemas.openxmlformats.org/drawingml/2006/table">
            <a:tbl>
              <a:tblPr/>
              <a:tblGrid>
                <a:gridCol w="994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7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7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6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2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Phase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vert="vert27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Completed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No. of works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in</a:t>
                      </a:r>
                      <a:r>
                        <a:rPr lang="en-US" sz="1100" b="1" i="0" u="none" strike="noStrike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progress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endParaRPr lang="en-IN" sz="1100" dirty="0"/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44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1614042"/>
                  </a:ext>
                </a:extLst>
              </a:tr>
              <a:tr h="254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815616"/>
                  </a:ext>
                </a:extLst>
              </a:tr>
              <a:tr h="233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VIII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7341761"/>
                  </a:ext>
                </a:extLst>
              </a:tr>
              <a:tr h="186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IX 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 1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88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6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4518" marR="4518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212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104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108</a:t>
                      </a:r>
                    </a:p>
                  </a:txBody>
                  <a:tcPr marL="4895" marR="4895" marT="3671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985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953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135;p23"/>
          <p:cNvSpPr txBox="1">
            <a:spLocks noChangeArrowheads="1"/>
          </p:cNvSpPr>
          <p:nvPr/>
        </p:nvSpPr>
        <p:spPr bwMode="auto">
          <a:xfrm>
            <a:off x="5230818" y="3974306"/>
            <a:ext cx="3552825" cy="3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693" rIns="91411" bIns="45693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ts val="1200"/>
              <a:buFont typeface="Arial" charset="0"/>
              <a:buNone/>
            </a:pPr>
            <a:r>
              <a:rPr lang="en-IN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     After Execution</a:t>
            </a:r>
            <a:endParaRPr lang="en-US">
              <a:solidFill>
                <a:srgbClr val="C00000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099" name="Google Shape;136;p23"/>
          <p:cNvSpPr txBox="1">
            <a:spLocks noChangeArrowheads="1"/>
          </p:cNvSpPr>
          <p:nvPr/>
        </p:nvSpPr>
        <p:spPr bwMode="auto">
          <a:xfrm>
            <a:off x="1398588" y="4400551"/>
            <a:ext cx="6888162" cy="2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693" rIns="91411" bIns="45693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ts val="1200"/>
              <a:buFont typeface="Arial" charset="0"/>
              <a:buNone/>
            </a:pPr>
            <a:r>
              <a:rPr lang="en-US" sz="1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Phase IV-</a:t>
            </a:r>
            <a:r>
              <a:rPr lang="en-US" sz="12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Elagiri</a:t>
            </a:r>
            <a:r>
              <a:rPr lang="en-US" sz="1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Tank in </a:t>
            </a:r>
            <a:r>
              <a:rPr lang="en-US" sz="12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Nallampalli</a:t>
            </a:r>
            <a:r>
              <a:rPr lang="en-US" sz="1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Block of </a:t>
            </a:r>
            <a:r>
              <a:rPr lang="en-IN" sz="12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Dharmapuri</a:t>
            </a:r>
            <a:r>
              <a:rPr lang="en-US" sz="1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Taluk</a:t>
            </a:r>
            <a:r>
              <a:rPr lang="en-US" sz="1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in </a:t>
            </a:r>
            <a:r>
              <a:rPr lang="en-IN" sz="12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Dharmapuri</a:t>
            </a:r>
            <a:r>
              <a:rPr lang="en-US" sz="1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District</a:t>
            </a:r>
            <a:endParaRPr lang="en-US" sz="1200" dirty="0">
              <a:solidFill>
                <a:srgbClr val="C00000"/>
              </a:solidFill>
              <a:latin typeface="Verdana" pitchFamily="34" charset="0"/>
              <a:ea typeface="Verdana" pitchFamily="34" charset="0"/>
              <a:sym typeface="Verdan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87" y="831058"/>
            <a:ext cx="4310063" cy="290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338" y="831058"/>
            <a:ext cx="4051300" cy="290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1096963" y="3982642"/>
            <a:ext cx="1710696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IN" dirty="0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Before Execution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2770210" y="420292"/>
            <a:ext cx="3576637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IN" sz="1800" b="1" dirty="0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Tank bund St</a:t>
            </a:r>
            <a:r>
              <a:rPr lang="en-IN" sz="1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rengthening</a:t>
            </a:r>
            <a:endParaRPr lang="en-IN" sz="18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963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8" y="801301"/>
            <a:ext cx="3962400" cy="3126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871" y="801293"/>
            <a:ext cx="4100513" cy="3084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946165" y="4424377"/>
            <a:ext cx="7699375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IN" sz="1600">
                <a:solidFill>
                  <a:srgbClr val="C00000"/>
                </a:solidFill>
                <a:latin typeface="Verdana" pitchFamily="34" charset="0"/>
              </a:rPr>
              <a:t>Phase VIII - Agarakulam in Kalangudi Village of Alangudi Taluk in Pudukkottai District 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331914" y="4065985"/>
            <a:ext cx="1710696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IN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Before Execution</a:t>
            </a:r>
            <a:endParaRPr lang="en-IN">
              <a:solidFill>
                <a:srgbClr val="C00000"/>
              </a:solidFill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557842" y="4055269"/>
            <a:ext cx="1564824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IN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After Execution</a:t>
            </a:r>
            <a:endParaRPr lang="en-IN">
              <a:solidFill>
                <a:srgbClr val="C00000"/>
              </a:solidFill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2743200" y="471490"/>
            <a:ext cx="3575050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IN" b="1" dirty="0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      Sluice Reconst</a:t>
            </a:r>
            <a:r>
              <a:rPr lang="en-IN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ruction 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60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946165" y="4424363"/>
            <a:ext cx="7699375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IN">
                <a:solidFill>
                  <a:srgbClr val="C00000"/>
                </a:solidFill>
                <a:latin typeface="Verdana" pitchFamily="34" charset="0"/>
              </a:rPr>
              <a:t>Phase VI</a:t>
            </a:r>
            <a:r>
              <a:rPr lang="en-US">
                <a:solidFill>
                  <a:srgbClr val="C00000"/>
                </a:solidFill>
                <a:latin typeface="Verdana" pitchFamily="34" charset="0"/>
              </a:rPr>
              <a:t>I</a:t>
            </a:r>
            <a:r>
              <a:rPr lang="en-IN">
                <a:solidFill>
                  <a:srgbClr val="C00000"/>
                </a:solidFill>
                <a:latin typeface="Verdana" pitchFamily="34" charset="0"/>
              </a:rPr>
              <a:t> - </a:t>
            </a:r>
            <a:r>
              <a:rPr lang="en-US">
                <a:solidFill>
                  <a:srgbClr val="C00000"/>
                </a:solidFill>
              </a:rPr>
              <a:t>Illupaikulam Big   and   Small   Tank   in   Illupaikulam   Village   of   Kariapatti   Taluk   in Virudhunagar District</a:t>
            </a:r>
            <a:endParaRPr lang="en-IN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331914" y="4065992"/>
            <a:ext cx="1492688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IN" sz="1200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Before Execution</a:t>
            </a:r>
            <a:endParaRPr lang="en-IN" sz="1200">
              <a:solidFill>
                <a:srgbClr val="C00000"/>
              </a:solidFill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5557849" y="4055276"/>
            <a:ext cx="1369257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IN" sz="1200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After Execution</a:t>
            </a:r>
            <a:endParaRPr lang="en-IN" sz="1200">
              <a:solidFill>
                <a:srgbClr val="C00000"/>
              </a:solidFill>
            </a:endParaRPr>
          </a:p>
        </p:txBody>
      </p: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2414602" y="534599"/>
            <a:ext cx="4752975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IN" sz="1200" b="1" dirty="0" err="1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Desilting</a:t>
            </a:r>
            <a:r>
              <a:rPr lang="en-IN" sz="1200" b="1" dirty="0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  of Su</a:t>
            </a:r>
            <a:r>
              <a:rPr lang="en-IN" sz="1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r</a:t>
            </a:r>
            <a:r>
              <a:rPr lang="en-IN" sz="1200" b="1" dirty="0">
                <a:solidFill>
                  <a:srgbClr val="C00000"/>
                </a:solidFill>
                <a:latin typeface="Verdana" pitchFamily="34" charset="0"/>
                <a:sym typeface="Verdana" pitchFamily="34" charset="0"/>
              </a:rPr>
              <a:t>plus Cou</a:t>
            </a:r>
            <a:r>
              <a:rPr lang="en-IN" sz="1200" b="1" dirty="0">
                <a:solidFill>
                  <a:srgbClr val="C00000"/>
                </a:solidFill>
                <a:latin typeface="Verdana" pitchFamily="34" charset="0"/>
              </a:rPr>
              <a:t>rse</a:t>
            </a:r>
            <a:endParaRPr lang="en-IN" sz="1200" b="1" dirty="0">
              <a:solidFill>
                <a:srgbClr val="C00000"/>
              </a:solidFill>
            </a:endParaRPr>
          </a:p>
        </p:txBody>
      </p:sp>
      <p:pic>
        <p:nvPicPr>
          <p:cNvPr id="10" name="image173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577850" y="1004899"/>
            <a:ext cx="4008438" cy="276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177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4930777" y="1008460"/>
            <a:ext cx="3949700" cy="2774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79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449</Words>
  <Application>Microsoft Office PowerPoint</Application>
  <PresentationFormat>On-screen Show (16:9)</PresentationFormat>
  <Paragraphs>241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2024-09-24T12:38:41Z</dcterms:modified>
</cp:coreProperties>
</file>