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956" r:id="rId2"/>
    <p:sldId id="1030" r:id="rId3"/>
    <p:sldId id="1031" r:id="rId4"/>
    <p:sldId id="1032" r:id="rId5"/>
    <p:sldId id="1033" r:id="rId6"/>
    <p:sldId id="1034" r:id="rId7"/>
    <p:sldId id="1035" r:id="rId8"/>
    <p:sldId id="1036" r:id="rId9"/>
    <p:sldId id="1037" r:id="rId10"/>
    <p:sldId id="1038" r:id="rId1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731522" y="4560574"/>
            <a:ext cx="5851910" cy="432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50" rIns="913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2313"/>
            <a:ext cx="6397625" cy="3598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67B7A-CFD0-4D4F-86FD-F85EEFFC5CB2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8706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bbd0a0dec_3_0:notes"/>
          <p:cNvSpPr txBox="1">
            <a:spLocks noGrp="1"/>
          </p:cNvSpPr>
          <p:nvPr>
            <p:ph type="body" idx="1"/>
          </p:nvPr>
        </p:nvSpPr>
        <p:spPr>
          <a:xfrm>
            <a:off x="748119" y="4262469"/>
            <a:ext cx="5981440" cy="4036794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ebbd0a0de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674688"/>
            <a:ext cx="5983287" cy="336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700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95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93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84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776" r:id="rId13"/>
    <p:sldLayoutId id="2147483777" r:id="rId14"/>
    <p:sldLayoutId id="214748377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bbd0a0dec_3_0"/>
          <p:cNvSpPr txBox="1">
            <a:spLocks noGrp="1"/>
          </p:cNvSpPr>
          <p:nvPr>
            <p:ph type="title"/>
          </p:nvPr>
        </p:nvSpPr>
        <p:spPr>
          <a:xfrm>
            <a:off x="470352" y="447225"/>
            <a:ext cx="8288215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IN" sz="1800" b="1" dirty="0">
                <a:solidFill>
                  <a:schemeClr val="tx1"/>
                </a:solidFill>
                <a:sym typeface="Calibri"/>
              </a:rPr>
              <a:t>Removal of Weeds, </a:t>
            </a:r>
            <a:r>
              <a:rPr lang="en-IN" sz="1800" b="1" dirty="0" err="1">
                <a:solidFill>
                  <a:schemeClr val="tx1"/>
                </a:solidFill>
                <a:sym typeface="Calibri"/>
              </a:rPr>
              <a:t>Vegetations</a:t>
            </a:r>
            <a:r>
              <a:rPr lang="en-IN" sz="1800" b="1" dirty="0">
                <a:solidFill>
                  <a:schemeClr val="tx1"/>
                </a:solidFill>
                <a:sym typeface="Calibri"/>
              </a:rPr>
              <a:t> and Floating Materials in Velachery Tank Surplus course in Velachery Taluk of Chennai District.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05399" y="4424377"/>
            <a:ext cx="31425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          </a:t>
            </a:r>
            <a:r>
              <a:rPr lang="en-US" sz="1400" b="1" dirty="0">
                <a:latin typeface="Bookman Old Style" pitchFamily="18" charset="0"/>
              </a:rPr>
              <a:t>BEFORE EXECUTION</a:t>
            </a:r>
          </a:p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200 Feet Road</a:t>
            </a: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880319" y="4435185"/>
            <a:ext cx="3800475" cy="3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DURING EXECUTION  </a:t>
            </a:r>
          </a:p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200 Feet Road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663" y="139455"/>
            <a:ext cx="7005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 Black" panose="020B0A04020102020204" pitchFamily="34" charset="0"/>
              </a:rPr>
              <a:t>VELACHERY TANK</a:t>
            </a:r>
          </a:p>
        </p:txBody>
      </p:sp>
      <p:pic>
        <p:nvPicPr>
          <p:cNvPr id="11" name="Google Shape;124;g2ebbd0a0dec_3_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print">
            <a:alphaModFix/>
          </a:blip>
          <a:srcRect l="5412" r="5412"/>
          <a:stretch/>
        </p:blipFill>
        <p:spPr>
          <a:xfrm>
            <a:off x="457200" y="2570782"/>
            <a:ext cx="2890784" cy="180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/>
          <a:srcRect b="6932"/>
          <a:stretch/>
        </p:blipFill>
        <p:spPr>
          <a:xfrm>
            <a:off x="3480157" y="2551292"/>
            <a:ext cx="2594632" cy="1871803"/>
          </a:xfrm>
          <a:ln w="38100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/>
          <a:srcRect b="5675"/>
          <a:stretch/>
        </p:blipFill>
        <p:spPr>
          <a:xfrm>
            <a:off x="6230424" y="2552545"/>
            <a:ext cx="2590063" cy="1888334"/>
          </a:xfrm>
          <a:ln w="38100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813860"/>
              </p:ext>
            </p:extLst>
          </p:nvPr>
        </p:nvGraphicFramePr>
        <p:xfrm>
          <a:off x="448779" y="1129494"/>
          <a:ext cx="8583380" cy="1337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1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06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75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12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n-IN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Estimate Amount (</a:t>
                      </a:r>
                      <a:r>
                        <a:rPr lang="en-IN" sz="11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Rs.in</a:t>
                      </a:r>
                      <a:r>
                        <a:rPr lang="en-IN" sz="11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Lakh)</a:t>
                      </a:r>
                      <a:endParaRPr lang="en-IN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Total Length</a:t>
                      </a:r>
                      <a:r>
                        <a:rPr lang="en-IN" sz="11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(in m)</a:t>
                      </a:r>
                      <a:endParaRPr lang="en-IN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Length</a:t>
                      </a:r>
                      <a:r>
                        <a:rPr lang="en-IN" sz="11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completed </a:t>
                      </a:r>
                    </a:p>
                    <a:p>
                      <a:pPr algn="ctr"/>
                      <a:r>
                        <a:rPr lang="en-IN" sz="11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(in m)</a:t>
                      </a:r>
                      <a:endParaRPr lang="en-IN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Machine deployed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Present</a:t>
                      </a:r>
                      <a:r>
                        <a:rPr lang="en-IN" sz="11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Stage</a:t>
                      </a:r>
                      <a:endParaRPr lang="en-IN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30.00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IN" sz="11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float with </a:t>
                      </a:r>
                      <a:r>
                        <a:rPr lang="en-IN" sz="110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pocalin</a:t>
                      </a:r>
                      <a:r>
                        <a:rPr lang="en-IN" sz="11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IN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Poclain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is in progress</a:t>
                      </a:r>
                      <a:endParaRPr lang="en-US" sz="1100" b="0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strike="noStrike" kern="120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Scheduled</a:t>
                      </a:r>
                      <a:r>
                        <a:rPr lang="en-IN" sz="1100" b="0" strike="noStrike" kern="1200" spc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date of completion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strike="noStrike" kern="1200" spc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31.12.2024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9920" y="4613166"/>
            <a:ext cx="538647" cy="4674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96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39" y="2164352"/>
            <a:ext cx="8569127" cy="256763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IN" sz="3400" b="1" dirty="0">
                <a:latin typeface="Arial" pitchFamily="34" charset="0"/>
                <a:cs typeface="Arial" pitchFamily="34" charset="0"/>
              </a:rPr>
              <a:t>Additional Pre-monsoon Works</a:t>
            </a:r>
            <a:endParaRPr lang="en-IN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IN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IN" sz="3400" dirty="0">
                <a:latin typeface="Arial" pitchFamily="34" charset="0"/>
                <a:cs typeface="Arial" pitchFamily="34" charset="0"/>
              </a:rPr>
              <a:t>The Government have accorded Administrative Sanction for 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13 Nos. of Additional Pre-monsoon preparedness works at a cost of Rs. 3.50 Crore</a:t>
            </a:r>
            <a:r>
              <a:rPr lang="en-IN" sz="3400" dirty="0">
                <a:latin typeface="Arial" pitchFamily="34" charset="0"/>
                <a:cs typeface="Arial" pitchFamily="34" charset="0"/>
              </a:rPr>
              <a:t>, vide the G.O.(Ms).No.84/ Water Resources (I.Spl.2) Department dated 23.08.2024 in flood vulnerable reaches of Central Buckingham Canal, </a:t>
            </a:r>
            <a:r>
              <a:rPr lang="en-IN" sz="3400" dirty="0" err="1">
                <a:latin typeface="Arial" pitchFamily="34" charset="0"/>
                <a:cs typeface="Arial" pitchFamily="34" charset="0"/>
              </a:rPr>
              <a:t>Otteri</a:t>
            </a:r>
            <a:r>
              <a:rPr lang="en-IN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400" dirty="0" err="1">
                <a:latin typeface="Arial" pitchFamily="34" charset="0"/>
                <a:cs typeface="Arial" pitchFamily="34" charset="0"/>
              </a:rPr>
              <a:t>Nullah</a:t>
            </a:r>
            <a:r>
              <a:rPr lang="en-IN" sz="3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IN" sz="3400" dirty="0" err="1">
                <a:latin typeface="Arial" pitchFamily="34" charset="0"/>
                <a:cs typeface="Arial" pitchFamily="34" charset="0"/>
              </a:rPr>
              <a:t>Virugambakkam</a:t>
            </a:r>
            <a:r>
              <a:rPr lang="en-IN" sz="3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IN" sz="3400" dirty="0" err="1">
                <a:latin typeface="Arial" pitchFamily="34" charset="0"/>
                <a:cs typeface="Arial" pitchFamily="34" charset="0"/>
              </a:rPr>
              <a:t>Arumbakkam</a:t>
            </a:r>
            <a:r>
              <a:rPr lang="en-IN" sz="3400" dirty="0">
                <a:latin typeface="Arial" pitchFamily="34" charset="0"/>
                <a:cs typeface="Arial" pitchFamily="34" charset="0"/>
              </a:rPr>
              <a:t> Drain in 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Chennai District.</a:t>
            </a:r>
            <a:endParaRPr lang="en-IN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444" y="411511"/>
            <a:ext cx="8588156" cy="175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IN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IN" sz="2000" dirty="0">
                <a:latin typeface="Arial" pitchFamily="34" charset="0"/>
                <a:cs typeface="Arial" pitchFamily="34" charset="0"/>
              </a:rPr>
              <a:t>The Government have accorded Administrative Sanction for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Pre-monsoon preparedness works at a cost of  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Rs.35.00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Crore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, vide the </a:t>
            </a:r>
            <a:r>
              <a:rPr lang="en-IN" sz="2000" dirty="0" err="1">
                <a:latin typeface="Arial" pitchFamily="34" charset="0"/>
                <a:cs typeface="Arial" pitchFamily="34" charset="0"/>
              </a:rPr>
              <a:t>G.O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.(Ms).</a:t>
            </a:r>
            <a:r>
              <a:rPr lang="en-IN" sz="2000" dirty="0" err="1">
                <a:latin typeface="Arial" pitchFamily="34" charset="0"/>
                <a:cs typeface="Arial" pitchFamily="34" charset="0"/>
              </a:rPr>
              <a:t>No.29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/ Water Resources (</a:t>
            </a:r>
            <a:r>
              <a:rPr lang="en-IN" sz="2000" dirty="0" err="1">
                <a:latin typeface="Arial" pitchFamily="34" charset="0"/>
                <a:cs typeface="Arial" pitchFamily="34" charset="0"/>
              </a:rPr>
              <a:t>I.Spl.2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) Department dated 06.02.2024.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83" y="4676037"/>
            <a:ext cx="538647" cy="467464"/>
          </a:xfrm>
          <a:prstGeom prst="rect">
            <a:avLst/>
          </a:prstGeom>
        </p:spPr>
      </p:pic>
      <p:sp>
        <p:nvSpPr>
          <p:cNvPr id="4" name="Google Shape;77;p3"/>
          <p:cNvSpPr>
            <a:spLocks noGrp="1"/>
          </p:cNvSpPr>
          <p:nvPr>
            <p:ph type="title"/>
          </p:nvPr>
        </p:nvSpPr>
        <p:spPr>
          <a:xfrm>
            <a:off x="428596" y="53578"/>
            <a:ext cx="8229600" cy="357932"/>
          </a:xfrm>
          <a:prstGeom prst="rect">
            <a:avLst/>
          </a:prstGeom>
          <a:solidFill>
            <a:srgbClr val="083C9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N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Pre-monsoon Works 2024-2025 </a:t>
            </a:r>
            <a:endParaRPr sz="2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335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1066800" y="228600"/>
            <a:ext cx="6929400" cy="285750"/>
          </a:xfrm>
          <a:prstGeom prst="rect">
            <a:avLst/>
          </a:prstGeom>
          <a:solidFill>
            <a:srgbClr val="083C9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N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Pre-monsoon Works 2024 </a:t>
            </a:r>
            <a:endParaRPr sz="18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78" name="Google Shape;78;p3"/>
          <p:cNvGraphicFramePr/>
          <p:nvPr>
            <p:extLst>
              <p:ext uri="{D42A27DB-BD31-4B8C-83A1-F6EECF244321}">
                <p14:modId xmlns:p14="http://schemas.microsoft.com/office/powerpoint/2010/main" xmlns="" val="3666691089"/>
              </p:ext>
            </p:extLst>
          </p:nvPr>
        </p:nvGraphicFramePr>
        <p:xfrm>
          <a:off x="369398" y="559248"/>
          <a:ext cx="8451074" cy="41454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84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2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7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51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900" b="1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Name of Division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no of Works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Estimate amount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900" b="1" u="none" strike="noStrike" cap="none" dirty="0" err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Rs.in</a:t>
                      </a:r>
                      <a:r>
                        <a:rPr lang="en-IN" sz="900" b="1" u="none" strike="noStrike" cap="none" baseline="0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Crore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Present stage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3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038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100" b="1" u="none" strike="noStrike" cap="none" dirty="0" err="1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Premsonsoon</a:t>
                      </a:r>
                      <a:r>
                        <a:rPr lang="en-IN" sz="1100" b="1" u="none" strike="noStrike" cap="none" dirty="0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works</a:t>
                      </a:r>
                      <a:endParaRPr sz="1100" b="1" u="none" strike="noStrike" cap="none" dirty="0">
                        <a:solidFill>
                          <a:srgbClr val="0070C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77522134"/>
                  </a:ext>
                </a:extLst>
              </a:tr>
              <a:tr h="5304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</a:t>
                      </a:r>
                      <a:r>
                        <a:rPr lang="en-IN" sz="1000" b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osasthalaiyar</a:t>
                      </a: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Basin Division, </a:t>
                      </a:r>
                      <a:r>
                        <a:rPr lang="en-IN" sz="1000" b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Thiruvallur</a:t>
                      </a:r>
                      <a:r>
                        <a:rPr lang="en-IN" sz="1000" b="1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0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43</a:t>
                      </a:r>
                      <a:b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(22 </a:t>
                      </a:r>
                      <a:r>
                        <a:rPr lang="en-IN" sz="1000" b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GCC</a:t>
                      </a: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&amp; 21 Non </a:t>
                      </a:r>
                      <a:r>
                        <a:rPr lang="en-IN" sz="1000" b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GCC</a:t>
                      </a: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8.50</a:t>
                      </a: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525" marR="9525" marT="7144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 works are in Progress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en-IN"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4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Lower </a:t>
                      </a:r>
                      <a:r>
                        <a:rPr lang="en-IN" sz="1000" b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Palar</a:t>
                      </a: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Basin Division, </a:t>
                      </a:r>
                      <a:r>
                        <a:rPr lang="en-IN" sz="1000" b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Kancheepuram</a:t>
                      </a:r>
                      <a:r>
                        <a:rPr lang="en-IN" sz="1000" b="1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0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59</a:t>
                      </a:r>
                      <a:b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(12 </a:t>
                      </a:r>
                      <a:r>
                        <a:rPr lang="en-IN" sz="1000" b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GCC</a:t>
                      </a: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&amp; 47 Non </a:t>
                      </a:r>
                      <a:r>
                        <a:rPr lang="en-IN" sz="1000" b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GCC</a:t>
                      </a: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9.00</a:t>
                      </a: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525" marR="9525" marT="7144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 works are in Progress</a:t>
                      </a: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4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i="0" u="none" strike="noStrike" cap="none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Araniyar</a:t>
                      </a:r>
                      <a:r>
                        <a:rPr lang="en-IN" sz="1000" b="1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Basin Division, </a:t>
                      </a:r>
                      <a:r>
                        <a:rPr lang="en-IN" sz="1000" b="1" i="0" u="none" strike="noStrike" cap="none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Chepauk</a:t>
                      </a:r>
                      <a:r>
                        <a:rPr lang="en-IN" sz="1000" b="1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Chennai 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33</a:t>
                      </a:r>
                      <a:b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(22 </a:t>
                      </a:r>
                      <a:r>
                        <a:rPr lang="en-IN" sz="1000" b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GCC</a:t>
                      </a: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&amp; 11 Non </a:t>
                      </a:r>
                      <a:r>
                        <a:rPr lang="en-IN" sz="1000" b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GCC</a:t>
                      </a: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12.00</a:t>
                      </a: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525" marR="9525" marT="7144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 works are in Progress</a:t>
                      </a: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1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Krishna Water Supply Project Division-1, Chennai-5</a:t>
                      </a:r>
                      <a:endParaRPr sz="1000" b="1" i="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 </a:t>
                      </a:r>
                      <a:br>
                        <a:rPr lang="en-IN" sz="10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n-IN" sz="10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Non GCC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1.00</a:t>
                      </a: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525" marR="9525" marT="7144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 works are in Progress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97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</a:t>
                      </a:r>
                      <a:endParaRPr sz="1100" dirty="0"/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138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30.50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8862">
                <a:tc gridSpan="4"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100" b="1" u="none" strike="noStrike" kern="1200" cap="none" dirty="0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</a:rPr>
                        <a:t>Additional </a:t>
                      </a:r>
                      <a:r>
                        <a:rPr lang="en-IN" sz="1100" b="1" u="none" strike="noStrike" kern="1200" cap="none" dirty="0" err="1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</a:rPr>
                        <a:t>Premonsoon</a:t>
                      </a:r>
                      <a:r>
                        <a:rPr lang="en-IN" sz="1100" b="1" u="none" strike="noStrike" kern="1200" cap="none" dirty="0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</a:rPr>
                        <a:t> Works</a:t>
                      </a:r>
                      <a:endParaRPr sz="1100" b="1" u="none" strike="noStrike" kern="1200" cap="none" dirty="0">
                        <a:solidFill>
                          <a:srgbClr val="0070C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753217"/>
                  </a:ext>
                </a:extLst>
              </a:tr>
              <a:tr h="525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Araniyar</a:t>
                      </a:r>
                      <a:r>
                        <a:rPr lang="fr-FR" sz="1000" b="1" i="0" u="none" strike="noStrike" kern="1200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Basin Division, </a:t>
                      </a:r>
                      <a:r>
                        <a:rPr lang="fr-FR" sz="1000" b="1" i="0" u="none" strike="noStrike" kern="1200" cap="none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Chepauk</a:t>
                      </a:r>
                      <a:r>
                        <a:rPr lang="fr-FR" sz="1000" b="1" i="0" u="none" strike="noStrike" kern="1200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Chennai 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1" i="0" u="none" strike="noStrike" kern="1200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3.50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 works are in Progress</a:t>
                      </a: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6057330"/>
                  </a:ext>
                </a:extLst>
              </a:tr>
              <a:tr h="220988"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i="0" u="none" strike="noStrike" kern="1200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Grand Total</a:t>
                      </a:r>
                      <a:endParaRPr sz="1000" b="1" i="0" u="none" strike="noStrike" kern="1200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151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33.50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endParaRPr lang="en-US" sz="10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333248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887" y="4667721"/>
            <a:ext cx="538647" cy="4674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7764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14CEF1-85FB-541E-D59E-401CAF059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2B7471C5-691E-9CEC-E741-50B1A5D01984}"/>
              </a:ext>
            </a:extLst>
          </p:cNvPr>
          <p:cNvSpPr txBox="1">
            <a:spLocks/>
          </p:cNvSpPr>
          <p:nvPr/>
        </p:nvSpPr>
        <p:spPr>
          <a:xfrm>
            <a:off x="870164" y="1380385"/>
            <a:ext cx="5079787" cy="326792"/>
          </a:xfrm>
          <a:prstGeom prst="rect">
            <a:avLst/>
          </a:prstGeom>
        </p:spPr>
        <p:txBody>
          <a:bodyPr vert="horz" lIns="62201" tIns="31101" rIns="62201" bIns="3110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IN" sz="1632" dirty="0">
              <a:solidFill>
                <a:srgbClr val="CC00CC"/>
              </a:solidFill>
              <a:latin typeface="Palatino Linotype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A85D2-ED26-6500-A592-253D29410E1B}"/>
              </a:ext>
            </a:extLst>
          </p:cNvPr>
          <p:cNvSpPr txBox="1"/>
          <p:nvPr/>
        </p:nvSpPr>
        <p:spPr>
          <a:xfrm>
            <a:off x="-535787" y="653555"/>
            <a:ext cx="747101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REACH 1 – RAMALINGA NAGAR at LS 500m (NEAR TAISHA) </a:t>
            </a:r>
            <a:endParaRPr lang="en-IN" sz="11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1D01094-BEBF-461F-DA7A-5F5BD47B4EC4}"/>
              </a:ext>
            </a:extLst>
          </p:cNvPr>
          <p:cNvSpPr txBox="1"/>
          <p:nvPr/>
        </p:nvSpPr>
        <p:spPr>
          <a:xfrm>
            <a:off x="335547" y="76281"/>
            <a:ext cx="8545965" cy="71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2047" fontAlgn="ctr">
              <a:defRPr/>
            </a:pPr>
            <a:r>
              <a:rPr lang="en-US" sz="1342" b="1" dirty="0">
                <a:latin typeface="Verdana" panose="020B0604030504040204" pitchFamily="34" charset="0"/>
                <a:ea typeface="Verdana" panose="020B0604030504040204" pitchFamily="34" charset="0"/>
              </a:rPr>
              <a:t>Name of Work: </a:t>
            </a:r>
            <a:r>
              <a:rPr lang="en-US" sz="1342" dirty="0">
                <a:latin typeface="Verdana" pitchFamily="34" charset="0"/>
                <a:ea typeface="Verdana" pitchFamily="34" charset="0"/>
              </a:rPr>
              <a:t>Removal of  floating matters, vegetation and obstructions  for free flow of water in </a:t>
            </a:r>
            <a:r>
              <a:rPr lang="en-US" sz="1342" dirty="0" err="1">
                <a:latin typeface="Verdana" pitchFamily="34" charset="0"/>
                <a:ea typeface="Verdana" pitchFamily="34" charset="0"/>
              </a:rPr>
              <a:t>Virugambakkam</a:t>
            </a:r>
            <a:r>
              <a:rPr lang="en-US" sz="1342" dirty="0">
                <a:latin typeface="Verdana" pitchFamily="34" charset="0"/>
                <a:ea typeface="Verdana" pitchFamily="34" charset="0"/>
              </a:rPr>
              <a:t> - </a:t>
            </a:r>
            <a:r>
              <a:rPr lang="en-US" sz="1342" dirty="0" err="1">
                <a:latin typeface="Verdana" pitchFamily="34" charset="0"/>
                <a:ea typeface="Verdana" pitchFamily="34" charset="0"/>
              </a:rPr>
              <a:t>Arumbakkam</a:t>
            </a:r>
            <a:r>
              <a:rPr lang="en-US" sz="1342" dirty="0">
                <a:latin typeface="Verdana" pitchFamily="34" charset="0"/>
                <a:ea typeface="Verdana" pitchFamily="34" charset="0"/>
              </a:rPr>
              <a:t> Canal from (LS 0m to 2100m) </a:t>
            </a:r>
            <a:r>
              <a:rPr lang="en-US" sz="1342" dirty="0" err="1">
                <a:latin typeface="Verdana" pitchFamily="34" charset="0"/>
                <a:ea typeface="Verdana" pitchFamily="34" charset="0"/>
              </a:rPr>
              <a:t>Muthamizh</a:t>
            </a:r>
            <a:r>
              <a:rPr lang="en-US" sz="1342" dirty="0">
                <a:latin typeface="Verdana" pitchFamily="34" charset="0"/>
                <a:ea typeface="Verdana" pitchFamily="34" charset="0"/>
              </a:rPr>
              <a:t> Nagar Bridge in Chennai District.</a:t>
            </a:r>
            <a:endParaRPr lang="en-IN" sz="1342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9ABA0C-F138-E56F-8ADC-72578F06FAD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609" y="876523"/>
            <a:ext cx="4125870" cy="1850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895822-045F-2899-507D-04DA9B910249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635" y="859147"/>
            <a:ext cx="4125870" cy="1850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BEF5D4-848E-9FA4-CA5E-4EE56D046C47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514" y="2896555"/>
            <a:ext cx="4125870" cy="1850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E6F4416-2412-0CE4-284B-1EACB41B91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39" y="2914819"/>
            <a:ext cx="4125870" cy="185050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5284845" y="2675294"/>
            <a:ext cx="3142584" cy="32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 EXECUTION </a:t>
            </a:r>
          </a:p>
          <a:p>
            <a:pPr>
              <a:defRPr/>
            </a:pP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249821" y="4794324"/>
            <a:ext cx="3142584" cy="32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AFTER EXECUTION </a:t>
            </a:r>
          </a:p>
          <a:p>
            <a:pPr>
              <a:defRPr/>
            </a:pP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836795" y="2688342"/>
            <a:ext cx="3142584" cy="32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BEFORE EXECUTION </a:t>
            </a:r>
          </a:p>
          <a:p>
            <a:pPr>
              <a:defRPr/>
            </a:pP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836795" y="4791188"/>
            <a:ext cx="3507046" cy="32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 ACS, </a:t>
            </a:r>
            <a:r>
              <a:rPr lang="en-US" sz="1400" b="1" dirty="0" err="1">
                <a:latin typeface="Bookman Old Style" pitchFamily="18" charset="0"/>
              </a:rPr>
              <a:t>WRD</a:t>
            </a:r>
            <a:r>
              <a:rPr lang="en-US" sz="1400" b="1" dirty="0">
                <a:latin typeface="Bookman Old Style" pitchFamily="18" charset="0"/>
              </a:rPr>
              <a:t>., INSPECTION</a:t>
            </a:r>
          </a:p>
          <a:p>
            <a:pPr>
              <a:defRPr/>
            </a:pP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433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14CEF1-85FB-541E-D59E-401CAF059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2B7471C5-691E-9CEC-E741-50B1A5D01984}"/>
              </a:ext>
            </a:extLst>
          </p:cNvPr>
          <p:cNvSpPr txBox="1">
            <a:spLocks/>
          </p:cNvSpPr>
          <p:nvPr/>
        </p:nvSpPr>
        <p:spPr>
          <a:xfrm>
            <a:off x="870164" y="1380385"/>
            <a:ext cx="5079787" cy="326792"/>
          </a:xfrm>
          <a:prstGeom prst="rect">
            <a:avLst/>
          </a:prstGeom>
        </p:spPr>
        <p:txBody>
          <a:bodyPr vert="horz" lIns="62201" tIns="31101" rIns="62201" bIns="3110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IN" sz="1632" dirty="0">
              <a:solidFill>
                <a:srgbClr val="CC00CC"/>
              </a:solidFill>
              <a:latin typeface="Palatino Linotype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A85D2-ED26-6500-A592-253D29410E1B}"/>
              </a:ext>
            </a:extLst>
          </p:cNvPr>
          <p:cNvSpPr txBox="1"/>
          <p:nvPr/>
        </p:nvSpPr>
        <p:spPr>
          <a:xfrm>
            <a:off x="-673835" y="653555"/>
            <a:ext cx="747101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REACH 2 – 100 FEET ROAD NEAR ARUMBAKKAM METRO  at LS 3200m </a:t>
            </a:r>
            <a:endParaRPr lang="en-IN" sz="11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1D01094-BEBF-461F-DA7A-5F5BD47B4EC4}"/>
              </a:ext>
            </a:extLst>
          </p:cNvPr>
          <p:cNvSpPr txBox="1"/>
          <p:nvPr/>
        </p:nvSpPr>
        <p:spPr>
          <a:xfrm>
            <a:off x="335547" y="17901"/>
            <a:ext cx="8545965" cy="71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2047" fontAlgn="ctr">
              <a:defRPr/>
            </a:pPr>
            <a:r>
              <a:rPr lang="en-US" sz="1342" b="1" dirty="0">
                <a:latin typeface="Verdana" panose="020B0604030504040204" pitchFamily="34" charset="0"/>
                <a:ea typeface="Verdana" panose="020B0604030504040204" pitchFamily="34" charset="0"/>
              </a:rPr>
              <a:t>Name of Work: </a:t>
            </a:r>
            <a:r>
              <a:rPr lang="en-US" sz="1342" dirty="0">
                <a:latin typeface="Verdana" pitchFamily="34" charset="0"/>
                <a:ea typeface="Verdana" pitchFamily="34" charset="0"/>
              </a:rPr>
              <a:t>Removal of  floating matters, vegetation and obstructions for free flow of water in </a:t>
            </a:r>
            <a:r>
              <a:rPr lang="en-US" sz="1342" dirty="0" err="1">
                <a:latin typeface="Verdana" pitchFamily="34" charset="0"/>
                <a:ea typeface="Verdana" pitchFamily="34" charset="0"/>
              </a:rPr>
              <a:t>Virugambakkam</a:t>
            </a:r>
            <a:r>
              <a:rPr lang="en-US" sz="1342" dirty="0">
                <a:latin typeface="Verdana" pitchFamily="34" charset="0"/>
                <a:ea typeface="Verdana" pitchFamily="34" charset="0"/>
              </a:rPr>
              <a:t> - </a:t>
            </a:r>
            <a:r>
              <a:rPr lang="en-US" sz="1342" dirty="0" err="1">
                <a:latin typeface="Verdana" pitchFamily="34" charset="0"/>
                <a:ea typeface="Verdana" pitchFamily="34" charset="0"/>
              </a:rPr>
              <a:t>Arumbakkam</a:t>
            </a:r>
            <a:r>
              <a:rPr lang="en-US" sz="1342" dirty="0">
                <a:latin typeface="Verdana" pitchFamily="34" charset="0"/>
                <a:ea typeface="Verdana" pitchFamily="34" charset="0"/>
              </a:rPr>
              <a:t> Canal from (LS 2100m to 4200m) in </a:t>
            </a:r>
            <a:r>
              <a:rPr lang="en-US" sz="1342" dirty="0" err="1">
                <a:latin typeface="Verdana" pitchFamily="34" charset="0"/>
                <a:ea typeface="Verdana" pitchFamily="34" charset="0"/>
              </a:rPr>
              <a:t>Muthamizh</a:t>
            </a:r>
            <a:r>
              <a:rPr lang="en-US" sz="1342" dirty="0">
                <a:latin typeface="Verdana" pitchFamily="34" charset="0"/>
                <a:ea typeface="Verdana" pitchFamily="34" charset="0"/>
              </a:rPr>
              <a:t> Nagar Bridge to </a:t>
            </a:r>
            <a:r>
              <a:rPr lang="en-US" sz="1342" dirty="0" err="1">
                <a:latin typeface="Verdana" pitchFamily="34" charset="0"/>
                <a:ea typeface="Verdana" pitchFamily="34" charset="0"/>
              </a:rPr>
              <a:t>Kannagi</a:t>
            </a:r>
            <a:r>
              <a:rPr lang="en-US" sz="1342" dirty="0">
                <a:latin typeface="Verdana" pitchFamily="34" charset="0"/>
                <a:ea typeface="Verdana" pitchFamily="34" charset="0"/>
              </a:rPr>
              <a:t> Street in Chennai District.</a:t>
            </a:r>
            <a:endParaRPr lang="en-IN" sz="1342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34AD82-AA33-2D0B-F19F-C398F5159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30" y="852696"/>
            <a:ext cx="4250166" cy="1870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303BEE1-10C2-4B57-9D7A-0FECB45C4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879" y="863410"/>
            <a:ext cx="4291825" cy="1870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EBA0F74-7B82-FB73-8046-A573F73A4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363" y="2918558"/>
            <a:ext cx="3851689" cy="189336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902341" y="4845330"/>
            <a:ext cx="3507046" cy="32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 ACS, </a:t>
            </a:r>
            <a:r>
              <a:rPr lang="en-US" sz="1400" b="1" dirty="0" err="1">
                <a:latin typeface="Bookman Old Style" pitchFamily="18" charset="0"/>
              </a:rPr>
              <a:t>WRD</a:t>
            </a:r>
            <a:r>
              <a:rPr lang="en-US" sz="1400" b="1" dirty="0">
                <a:latin typeface="Bookman Old Style" pitchFamily="18" charset="0"/>
              </a:rPr>
              <a:t>., INSPECTION</a:t>
            </a:r>
          </a:p>
          <a:p>
            <a:pPr>
              <a:defRPr/>
            </a:pP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836795" y="2688342"/>
            <a:ext cx="3142584" cy="32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BEFORE EXECUTION </a:t>
            </a:r>
          </a:p>
          <a:p>
            <a:pPr>
              <a:defRPr/>
            </a:pP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284845" y="2675294"/>
            <a:ext cx="3142584" cy="32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 EXECUTION </a:t>
            </a:r>
          </a:p>
          <a:p>
            <a:pPr>
              <a:defRPr/>
            </a:pP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405" y="4676037"/>
            <a:ext cx="538647" cy="467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620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609"/>
            <a:ext cx="8455968" cy="560952"/>
          </a:xfrm>
        </p:spPr>
        <p:txBody>
          <a:bodyPr>
            <a:noAutofit/>
          </a:bodyPr>
          <a:lstStyle/>
          <a:p>
            <a:pPr algn="just"/>
            <a:r>
              <a:rPr lang="en-IN" sz="1800" b="1" dirty="0"/>
              <a:t>Removal of floating matters, vegetation, obstructions for free flow of water in </a:t>
            </a:r>
            <a:r>
              <a:rPr lang="en-US" sz="1800" b="1" dirty="0" err="1">
                <a:ea typeface="Verdana" panose="020B0604030504040204" pitchFamily="34" charset="0"/>
              </a:rPr>
              <a:t>Otteri</a:t>
            </a:r>
            <a:r>
              <a:rPr lang="en-US" sz="1800" b="1" dirty="0">
                <a:ea typeface="Verdana" panose="020B0604030504040204" pitchFamily="34" charset="0"/>
              </a:rPr>
              <a:t> Nullah Canal from LS 8065m to LS 9550m Ambedkar College Road Bridge in Chennai District.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79340" y="2472374"/>
            <a:ext cx="395287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BEFORE EXECUTION</a:t>
            </a:r>
          </a:p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Stephenson Bridge D/s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815696" y="2500948"/>
            <a:ext cx="4121122" cy="3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DURING EXECUTION   </a:t>
            </a:r>
            <a:r>
              <a:rPr lang="en-IN" sz="1400" b="1" dirty="0">
                <a:latin typeface="Bookman Old Style" pitchFamily="18" charset="0"/>
              </a:rPr>
              <a:t> </a:t>
            </a:r>
            <a:r>
              <a:rPr lang="en-US" sz="1400" b="1" dirty="0">
                <a:latin typeface="Bookman Old Style" pitchFamily="18" charset="0"/>
                <a:cs typeface="+mn-cs"/>
              </a:rPr>
              <a:t/>
            </a:r>
            <a:br>
              <a:rPr lang="en-US" sz="1400" b="1" dirty="0">
                <a:latin typeface="Bookman Old Style" pitchFamily="18" charset="0"/>
                <a:cs typeface="+mn-cs"/>
              </a:rPr>
            </a:br>
            <a:r>
              <a:rPr lang="en-US" sz="1400" b="1" dirty="0">
                <a:latin typeface="Bookman Old Style" pitchFamily="18" charset="0"/>
              </a:rPr>
              <a:t>Stephenson Bridge D/s</a:t>
            </a:r>
            <a:endParaRPr lang="en-US" sz="1400" b="1" dirty="0">
              <a:latin typeface="Bookman Old Style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0961" y="38779"/>
            <a:ext cx="234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>
                <a:latin typeface="Arial Black" panose="020B0A04020102020204" pitchFamily="34" charset="0"/>
              </a:rPr>
              <a:t>OTTERI</a:t>
            </a:r>
            <a:r>
              <a:rPr lang="en-IN" dirty="0">
                <a:latin typeface="Arial Black" panose="020B0A04020102020204" pitchFamily="34" charset="0"/>
              </a:rPr>
              <a:t> </a:t>
            </a:r>
            <a:r>
              <a:rPr lang="en-IN" dirty="0" err="1">
                <a:latin typeface="Arial Black" panose="020B0A04020102020204" pitchFamily="34" charset="0"/>
              </a:rPr>
              <a:t>NALLUH</a:t>
            </a: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12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89" y="936746"/>
            <a:ext cx="4022576" cy="1648242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053" y="945511"/>
            <a:ext cx="3672408" cy="16246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11" y="2949792"/>
            <a:ext cx="4320480" cy="186695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2745009" y="4719895"/>
            <a:ext cx="4121122" cy="3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DURING EXECUTION   </a:t>
            </a:r>
            <a:r>
              <a:rPr lang="en-IN" sz="1400" b="1" dirty="0">
                <a:latin typeface="Bookman Old Style" pitchFamily="18" charset="0"/>
              </a:rPr>
              <a:t> </a:t>
            </a:r>
            <a:r>
              <a:rPr lang="en-US" sz="1400" b="1" dirty="0">
                <a:latin typeface="Bookman Old Style" pitchFamily="18" charset="0"/>
                <a:cs typeface="+mn-cs"/>
              </a:rPr>
              <a:t/>
            </a:r>
            <a:br>
              <a:rPr lang="en-US" sz="1400" b="1" dirty="0">
                <a:latin typeface="Bookman Old Style" pitchFamily="18" charset="0"/>
                <a:cs typeface="+mn-cs"/>
              </a:rPr>
            </a:br>
            <a:r>
              <a:rPr lang="en-US" sz="1400" b="1" dirty="0">
                <a:latin typeface="Bookman Old Style" pitchFamily="18" charset="0"/>
              </a:rPr>
              <a:t>Stephenson Bridge D/s</a:t>
            </a:r>
            <a:endParaRPr lang="en-US" sz="14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99" y="4644471"/>
            <a:ext cx="538647" cy="467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02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11" descr="blob:https://web.whatsapp.com/1b27ba04-c857-4e99-b008-6411e3bedc2d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11271" name="AutoShape 14" descr="blob:https://web.whatsapp.com/1b27ba04-c857-4e99-b008-6411e3bedc2d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11272" name="AutoShape 18" descr="blob:https://web.whatsapp.com/ad36fb25-9712-4703-9969-41085004dd6f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11274" name="AutoShape 4" descr="blob:https://web.whatsapp.com/c9479240-2b3b-43f8-aa01-8758535553ad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91758" y="4478879"/>
            <a:ext cx="395287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BEFORE EXECUTION</a:t>
            </a:r>
          </a:p>
          <a:p>
            <a:pPr>
              <a:defRPr/>
            </a:pPr>
            <a:r>
              <a:rPr lang="en-US" sz="1400" b="1" dirty="0" err="1">
                <a:latin typeface="Bookman Old Style" pitchFamily="18" charset="0"/>
              </a:rPr>
              <a:t>Mylapore</a:t>
            </a:r>
            <a:r>
              <a:rPr lang="en-US" sz="1400" b="1" dirty="0">
                <a:latin typeface="Bookman Old Style" pitchFamily="18" charset="0"/>
              </a:rPr>
              <a:t> Railway Station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699547" y="4479291"/>
            <a:ext cx="4121122" cy="3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DURING EXECUTION</a:t>
            </a:r>
          </a:p>
          <a:p>
            <a:pPr>
              <a:defRPr/>
            </a:pPr>
            <a:r>
              <a:rPr lang="en-US" sz="1400" b="1" dirty="0" err="1">
                <a:latin typeface="Bookman Old Style" pitchFamily="18" charset="0"/>
              </a:rPr>
              <a:t>Mylapore</a:t>
            </a:r>
            <a:r>
              <a:rPr lang="en-US" sz="1400" b="1" dirty="0">
                <a:latin typeface="Bookman Old Style" pitchFamily="18" charset="0"/>
              </a:rPr>
              <a:t> Railway Station 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293" y="121764"/>
            <a:ext cx="427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 Black" panose="020B0A04020102020204" pitchFamily="34" charset="0"/>
              </a:rPr>
              <a:t>CENTRAL BUCKINGHAM CANAL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7975" y="1599643"/>
            <a:ext cx="4011954" cy="279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98504" y="384646"/>
            <a:ext cx="8277952" cy="566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1800" b="1" dirty="0">
                <a:latin typeface="Arial" pitchFamily="34" charset="0"/>
                <a:cs typeface="Arial" pitchFamily="34" charset="0"/>
              </a:rPr>
            </a:br>
            <a:r>
              <a:rPr lang="en-IN" sz="1800" b="1" dirty="0"/>
              <a:t>Removal of floating matters, vegetation and  obstructions  the removed materials in the  Central Buckingham Canal from LS </a:t>
            </a:r>
            <a:r>
              <a:rPr lang="en-IN" sz="1800" b="1" dirty="0" err="1"/>
              <a:t>3600m</a:t>
            </a:r>
            <a:r>
              <a:rPr lang="en-IN" sz="1800" b="1" dirty="0"/>
              <a:t> to </a:t>
            </a:r>
            <a:r>
              <a:rPr lang="en-IN" sz="1800" b="1" dirty="0" err="1"/>
              <a:t>7200m</a:t>
            </a:r>
            <a:r>
              <a:rPr lang="en-IN" sz="1800" b="1" dirty="0"/>
              <a:t> in Chennai District.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480" y="1599650"/>
            <a:ext cx="4138976" cy="2794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2037" y="4650318"/>
            <a:ext cx="538647" cy="467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8328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3" y="-15842"/>
            <a:ext cx="8587116" cy="634045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1800" b="1" dirty="0">
                <a:latin typeface="Arial" pitchFamily="34" charset="0"/>
                <a:cs typeface="Arial" pitchFamily="34" charset="0"/>
              </a:rPr>
            </a:br>
            <a:r>
              <a:rPr lang="en-US" sz="1800" b="1" dirty="0"/>
              <a:t>Removal Of Weeds, Hyacinth and floating material </a:t>
            </a:r>
            <a:r>
              <a:rPr lang="en-US" sz="1800" b="1" dirty="0" err="1"/>
              <a:t>Porur</a:t>
            </a:r>
            <a:r>
              <a:rPr lang="en-US" sz="1800" b="1" dirty="0"/>
              <a:t> tank, </a:t>
            </a:r>
            <a:r>
              <a:rPr lang="en-US" sz="1800" b="1" dirty="0" err="1"/>
              <a:t>Maduravaoyal</a:t>
            </a:r>
            <a:r>
              <a:rPr lang="en-US" sz="1800" b="1" dirty="0"/>
              <a:t> taluk in Chennai District.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712664" y="842386"/>
            <a:ext cx="4121122" cy="3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DURING EXECUTION </a:t>
            </a:r>
          </a:p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46812" y="865451"/>
            <a:ext cx="3952874" cy="20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BEFORE EXECUTION</a:t>
            </a:r>
          </a:p>
          <a:p>
            <a:pPr>
              <a:defRPr/>
            </a:pP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1277" y="98567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>
                <a:latin typeface="Arial Black" panose="020B0A04020102020204" pitchFamily="34" charset="0"/>
              </a:rPr>
              <a:t>PORUR</a:t>
            </a:r>
            <a:r>
              <a:rPr lang="en-IN" dirty="0">
                <a:latin typeface="Arial Black" panose="020B0A04020102020204" pitchFamily="34" charset="0"/>
              </a:rPr>
              <a:t> TANK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845" y="1068223"/>
            <a:ext cx="3540674" cy="1905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98" y="1154335"/>
            <a:ext cx="3660008" cy="1819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044259"/>
            <a:ext cx="3816424" cy="180913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2475435" y="4855393"/>
            <a:ext cx="4121122" cy="3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DURING EXECUTION </a:t>
            </a:r>
          </a:p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1210" y="4676037"/>
            <a:ext cx="538647" cy="467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12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object 2"/>
          <p:cNvSpPr/>
          <p:nvPr/>
        </p:nvSpPr>
        <p:spPr>
          <a:xfrm>
            <a:off x="395536" y="494297"/>
            <a:ext cx="8352928" cy="9198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7560" rIns="0" bIns="0" anchor="t">
            <a:spAutoFit/>
          </a:bodyPr>
          <a:lstStyle/>
          <a:p>
            <a:pPr algn="just">
              <a:lnSpc>
                <a:spcPct val="104000"/>
              </a:lnSpc>
              <a:spcBef>
                <a:spcPts val="60"/>
              </a:spcBef>
              <a:tabLst>
                <a:tab pos="0" algn="l"/>
              </a:tabLst>
            </a:pPr>
            <a:r>
              <a:rPr lang="en-US" sz="1500" b="0" strike="noStrike" spc="94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en-US" b="1" dirty="0">
                <a:latin typeface="+mj-lt"/>
                <a:ea typeface="+mj-ea"/>
                <a:cs typeface="Arial" pitchFamily="34" charset="0"/>
              </a:rPr>
              <a:t>Removal of Debris, Weeds, Vegetation, Floating Material and other Obstructions for free flow of water in Vulnerable places and dumping removed materials to the suitable locations for </a:t>
            </a:r>
            <a:r>
              <a:rPr lang="en-US" b="1" dirty="0" err="1">
                <a:latin typeface="+mj-lt"/>
                <a:ea typeface="+mj-ea"/>
                <a:cs typeface="Arial" pitchFamily="34" charset="0"/>
              </a:rPr>
              <a:t>Premonsoon</a:t>
            </a:r>
            <a:r>
              <a:rPr lang="en-US" b="1" dirty="0">
                <a:latin typeface="+mj-lt"/>
                <a:ea typeface="+mj-ea"/>
                <a:cs typeface="Arial" pitchFamily="34" charset="0"/>
              </a:rPr>
              <a:t> work 2024 in </a:t>
            </a:r>
            <a:r>
              <a:rPr lang="en-US" b="1" dirty="0" err="1">
                <a:latin typeface="+mj-lt"/>
                <a:ea typeface="+mj-ea"/>
                <a:cs typeface="Arial" pitchFamily="34" charset="0"/>
              </a:rPr>
              <a:t>Korattur</a:t>
            </a:r>
            <a:r>
              <a:rPr lang="en-US" b="1" dirty="0">
                <a:latin typeface="+mj-lt"/>
                <a:ea typeface="+mj-ea"/>
                <a:cs typeface="Arial" pitchFamily="34" charset="0"/>
              </a:rPr>
              <a:t> surplus inlet portion in </a:t>
            </a:r>
            <a:r>
              <a:rPr lang="en-US" b="1" dirty="0" err="1">
                <a:latin typeface="+mj-lt"/>
                <a:ea typeface="+mj-ea"/>
                <a:cs typeface="Arial" pitchFamily="34" charset="0"/>
              </a:rPr>
              <a:t>Madhavaram</a:t>
            </a:r>
            <a:r>
              <a:rPr lang="en-US" b="1" dirty="0">
                <a:latin typeface="+mj-lt"/>
                <a:ea typeface="+mj-ea"/>
                <a:cs typeface="Arial" pitchFamily="34" charset="0"/>
              </a:rPr>
              <a:t> tank, </a:t>
            </a:r>
            <a:r>
              <a:rPr lang="en-US" b="1" dirty="0" err="1">
                <a:latin typeface="+mj-lt"/>
                <a:ea typeface="+mj-ea"/>
                <a:cs typeface="Arial" pitchFamily="34" charset="0"/>
              </a:rPr>
              <a:t>Thanikachalam</a:t>
            </a:r>
            <a:r>
              <a:rPr lang="en-US" b="1" dirty="0">
                <a:latin typeface="+mj-lt"/>
                <a:ea typeface="+mj-ea"/>
                <a:cs typeface="Arial" pitchFamily="34" charset="0"/>
              </a:rPr>
              <a:t> drain from LS 0 to </a:t>
            </a:r>
            <a:r>
              <a:rPr lang="en-US" b="1" dirty="0" err="1">
                <a:latin typeface="+mj-lt"/>
                <a:ea typeface="+mj-ea"/>
                <a:cs typeface="Arial" pitchFamily="34" charset="0"/>
              </a:rPr>
              <a:t>3050M</a:t>
            </a:r>
            <a:r>
              <a:rPr lang="en-US" b="1" dirty="0">
                <a:latin typeface="+mj-lt"/>
                <a:ea typeface="+mj-ea"/>
                <a:cs typeface="Arial" pitchFamily="34" charset="0"/>
              </a:rPr>
              <a:t>, </a:t>
            </a:r>
            <a:r>
              <a:rPr lang="en-US" b="1" dirty="0" err="1">
                <a:latin typeface="+mj-lt"/>
                <a:ea typeface="+mj-ea"/>
                <a:cs typeface="Arial" pitchFamily="34" charset="0"/>
              </a:rPr>
              <a:t>Vinayagapuram</a:t>
            </a:r>
            <a:r>
              <a:rPr lang="en-US" b="1" dirty="0">
                <a:latin typeface="+mj-lt"/>
                <a:ea typeface="+mj-ea"/>
                <a:cs typeface="Arial" pitchFamily="34" charset="0"/>
              </a:rPr>
              <a:t> drain in </a:t>
            </a:r>
            <a:r>
              <a:rPr lang="en-US" b="1" dirty="0" err="1">
                <a:latin typeface="+mj-lt"/>
                <a:ea typeface="+mj-ea"/>
                <a:cs typeface="Arial" pitchFamily="34" charset="0"/>
              </a:rPr>
              <a:t>Madhavaram</a:t>
            </a:r>
            <a:r>
              <a:rPr lang="en-US" b="1" dirty="0">
                <a:latin typeface="+mj-lt"/>
                <a:ea typeface="+mj-ea"/>
                <a:cs typeface="Arial" pitchFamily="34" charset="0"/>
              </a:rPr>
              <a:t> Taluk of Chennai District.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7362" y="95798"/>
            <a:ext cx="7005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cs typeface="Arial" pitchFamily="34" charset="0"/>
              </a:rPr>
              <a:t>KORATTUR</a:t>
            </a:r>
            <a:r>
              <a:rPr lang="en-US" sz="2400" b="1" dirty="0">
                <a:cs typeface="Arial" pitchFamily="34" charset="0"/>
              </a:rPr>
              <a:t> SURPLUS</a:t>
            </a:r>
            <a:endParaRPr lang="en-IN" sz="2400" b="1" dirty="0">
              <a:latin typeface="Arial Black" panose="020B0A040201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827584" y="4461967"/>
            <a:ext cx="3142584" cy="32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 EXECUTION </a:t>
            </a:r>
          </a:p>
          <a:p>
            <a:pPr>
              <a:defRPr/>
            </a:pP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7851"/>
            <a:ext cx="4032448" cy="235808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097402" y="4461967"/>
            <a:ext cx="3507046" cy="32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 ACS, </a:t>
            </a:r>
            <a:r>
              <a:rPr lang="en-US" sz="1400" b="1" dirty="0" err="1">
                <a:latin typeface="Bookman Old Style" pitchFamily="18" charset="0"/>
              </a:rPr>
              <a:t>WRD</a:t>
            </a:r>
            <a:r>
              <a:rPr lang="en-US" sz="1400" b="1" dirty="0">
                <a:latin typeface="Bookman Old Style" pitchFamily="18" charset="0"/>
              </a:rPr>
              <a:t>., INSPECTION</a:t>
            </a:r>
          </a:p>
          <a:p>
            <a:pPr>
              <a:defRPr/>
            </a:pP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5139" y="4623891"/>
            <a:ext cx="538647" cy="467464"/>
          </a:xfrm>
          <a:prstGeom prst="rect">
            <a:avLst/>
          </a:prstGeom>
        </p:spPr>
      </p:pic>
      <p:pic>
        <p:nvPicPr>
          <p:cNvPr id="1026" name="Picture 2" descr="C:\Users\Admin\AppData\Local\Temp\Rar$DRa5356.41350\WhatsApp Image 2024-09-11 at 15.34.1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75237"/>
            <a:ext cx="4071966" cy="229048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482598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572</Words>
  <Application>Microsoft Office PowerPoint</Application>
  <PresentationFormat>On-screen Show (16:9)</PresentationFormat>
  <Paragraphs>123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 Light</vt:lpstr>
      <vt:lpstr>Slide 1</vt:lpstr>
      <vt:lpstr>Pre-monsoon Works 2024-2025 </vt:lpstr>
      <vt:lpstr>Slide 3</vt:lpstr>
      <vt:lpstr>Slide 4</vt:lpstr>
      <vt:lpstr>Slide 5</vt:lpstr>
      <vt:lpstr>Removal of floating matters, vegetation, obstructions for free flow of water in Otteri Nullah Canal from LS 8065m to LS 9550m Ambedkar College Road Bridge in Chennai District. </vt:lpstr>
      <vt:lpstr>Slide 7</vt:lpstr>
      <vt:lpstr>  Removal Of Weeds, Hyacinth and floating material Porur tank, Maduravaoyal taluk in Chennai District.</vt:lpstr>
      <vt:lpstr>Slide 9</vt:lpstr>
      <vt:lpstr>Removal of Weeds, Vegetations and Floating Materials in Velachery Tank Surplus course in Velachery Taluk of Chennai District.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2024-09-24T12:36:47Z</dcterms:modified>
</cp:coreProperties>
</file>