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984521-3547-408B-BCA3-B2FED89B4105}">
  <a:tblStyle styleId="{D2984521-3547-408B-BCA3-B2FED89B410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E0334738-C84F-42A2-9B44-05F8B46E4F92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590C8FC-A205-4B38-9A39-564DAE3E14D6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80948E9-8089-4B7B-BC77-FC0E5F103090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0F8C6C5-9BE5-4761-9084-A9305551659B}" styleName="Table_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tcBdr/>
        <a:fill>
          <a:solidFill>
            <a:srgbClr val="CDD8F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8F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5454" cy="495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681" y="0"/>
            <a:ext cx="2945454" cy="495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078" y="4715494"/>
            <a:ext cx="5437523" cy="446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288"/>
            <a:ext cx="2945454" cy="495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681" y="9429288"/>
            <a:ext cx="2945454" cy="495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8747445c4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28747445c42_0_13:notes"/>
          <p:cNvSpPr txBox="1">
            <a:spLocks noGrp="1"/>
          </p:cNvSpPr>
          <p:nvPr>
            <p:ph type="body" idx="1"/>
          </p:nvPr>
        </p:nvSpPr>
        <p:spPr>
          <a:xfrm>
            <a:off x="680076" y="4715493"/>
            <a:ext cx="5437693" cy="446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28747445c42_0_13:notes"/>
          <p:cNvSpPr txBox="1">
            <a:spLocks noGrp="1"/>
          </p:cNvSpPr>
          <p:nvPr>
            <p:ph type="sldNum" idx="12"/>
          </p:nvPr>
        </p:nvSpPr>
        <p:spPr>
          <a:xfrm>
            <a:off x="3850680" y="9429288"/>
            <a:ext cx="2945429" cy="4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25"/>
          <p:cNvGraphicFramePr/>
          <p:nvPr>
            <p:extLst>
              <p:ext uri="{D42A27DB-BD31-4B8C-83A1-F6EECF244321}">
                <p14:modId xmlns:p14="http://schemas.microsoft.com/office/powerpoint/2010/main" val="3945930862"/>
              </p:ext>
            </p:extLst>
          </p:nvPr>
        </p:nvGraphicFramePr>
        <p:xfrm>
          <a:off x="2780232" y="900959"/>
          <a:ext cx="6262375" cy="3665226"/>
        </p:xfrm>
        <a:graphic>
          <a:graphicData uri="http://schemas.openxmlformats.org/drawingml/2006/table">
            <a:tbl>
              <a:tblPr>
                <a:noFill/>
                <a:tableStyleId>{D2984521-3547-408B-BCA3-B2FED89B4105}</a:tableStyleId>
              </a:tblPr>
              <a:tblGrid>
                <a:gridCol w="190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Announcement Year 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2020-2021</a:t>
                      </a:r>
                      <a:endParaRPr sz="10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Funding (State / NABARD/…)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NABARD-NIDA</a:t>
                      </a:r>
                      <a:endParaRPr sz="10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AS / RAS Amount </a:t>
                      </a: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(Rs. In lakhs) 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000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Administrative Sanction : </a:t>
                      </a:r>
                      <a:r>
                        <a:rPr lang="en-IN" sz="1000" b="1" dirty="0" err="1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  <a:r>
                        <a:rPr lang="en-IN" sz="1000" b="1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 </a:t>
                      </a:r>
                      <a:r>
                        <a:rPr lang="en-IN" sz="1000" b="1" dirty="0" smtClean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93310</a:t>
                      </a:r>
                      <a:r>
                        <a:rPr lang="en-IN" sz="1000" dirty="0" smtClean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1000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RAS : </a:t>
                      </a:r>
                      <a:r>
                        <a:rPr lang="en-IN" sz="1000" b="1" dirty="0" err="1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  <a:r>
                        <a:rPr lang="en-IN" sz="1000" b="1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 </a:t>
                      </a:r>
                      <a:r>
                        <a:rPr lang="en-IN" sz="1000" b="1" dirty="0" smtClean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92965</a:t>
                      </a:r>
                      <a:endParaRPr sz="1600" b="1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G.O No &amp; Date (AS/RAS)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000">
                          <a:solidFill>
                            <a:schemeClr val="dk1"/>
                          </a:solidFill>
                        </a:rPr>
                        <a:t> AS - GO.(Ms)No. 276, Public Works(W1) Department, Dated. 09.11.2020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000">
                          <a:solidFill>
                            <a:schemeClr val="dk1"/>
                          </a:solidFill>
                        </a:rPr>
                        <a:t>RAS - G.O.Ms.No.60 / Water Resources (S1) Department,Dated.13.05.2024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Estimate Amount (Rs. In lakhs) 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1000" dirty="0" err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 </a:t>
                      </a: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93310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10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Date of commencement </a:t>
                      </a:r>
                      <a:endParaRPr sz="10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03.05.2021 (Package I), 25.02.2021</a:t>
                      </a:r>
                      <a:r>
                        <a:rPr lang="en-IN" sz="1000" baseline="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(Package II to V), 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000" baseline="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03.02.2021 (Package VI)</a:t>
                      </a:r>
                      <a:endParaRPr sz="1300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Scheduled date of completion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-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Expenditure upto 03/2024  (Rs. In lakhs) 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1000" dirty="0" err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 </a:t>
                      </a: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54205.96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B.E </a:t>
                      </a:r>
                      <a:r>
                        <a:rPr lang="en-IN" sz="90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(2024-25)</a:t>
                      </a: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Rs. (In lakhs) 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    0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Expenditure in current year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(Rs. In lakhs)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 </a:t>
                      </a: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  0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Cumulative Expenditure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(Rs. In lakhs)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IN" sz="1000" dirty="0" err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  <a:r>
                        <a:rPr lang="en-I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. </a:t>
                      </a:r>
                      <a:r>
                        <a:rPr lang="en-IN" sz="1000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54205.96</a:t>
                      </a:r>
                      <a:endParaRPr sz="100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Overall Progress (in %)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Completed  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Pending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Financial Progress </a:t>
                      </a:r>
                      <a:endParaRPr sz="900" b="0" i="0" u="none" strike="noStrike" cap="none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 smtClean="0"/>
                        <a:t>58%</a:t>
                      </a:r>
                      <a:endParaRPr sz="1100" dirty="0"/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IN" sz="1100" dirty="0" smtClean="0">
                          <a:solidFill>
                            <a:schemeClr val="dk1"/>
                          </a:solidFill>
                        </a:rPr>
                        <a:t>42%</a:t>
                      </a:r>
                      <a:endParaRPr sz="1100" dirty="0"/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Verdana"/>
                        <a:buNone/>
                      </a:pPr>
                      <a:r>
                        <a:rPr lang="en-IN" sz="900" b="0" i="0" u="none" strike="noStrike" cap="none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Physical Progress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 smtClean="0"/>
                        <a:t>94%</a:t>
                      </a:r>
                      <a:endParaRPr sz="1100" dirty="0"/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100" dirty="0" smtClean="0"/>
                        <a:t>6%</a:t>
                      </a:r>
                      <a:endParaRPr sz="1100" dirty="0"/>
                    </a:p>
                  </a:txBody>
                  <a:tcPr marL="7150" marR="7150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51" name="Google Shape;151;p25"/>
          <p:cNvSpPr txBox="1"/>
          <p:nvPr/>
        </p:nvSpPr>
        <p:spPr>
          <a:xfrm>
            <a:off x="712063" y="3276600"/>
            <a:ext cx="1519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During Execution</a:t>
            </a:r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2" name="Google Shape;152;p25"/>
          <p:cNvSpPr txBox="1"/>
          <p:nvPr/>
        </p:nvSpPr>
        <p:spPr>
          <a:xfrm>
            <a:off x="707896" y="838200"/>
            <a:ext cx="1524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Before Execution</a:t>
            </a:r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3" name="Google Shape;153;p25"/>
          <p:cNvSpPr/>
          <p:nvPr/>
        </p:nvSpPr>
        <p:spPr>
          <a:xfrm>
            <a:off x="192475" y="35925"/>
            <a:ext cx="8887500" cy="573600"/>
          </a:xfrm>
          <a:prstGeom prst="rect">
            <a:avLst/>
          </a:prstGeom>
          <a:solidFill>
            <a:srgbClr val="93B3D7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</a:pPr>
            <a:endParaRPr sz="1500" b="1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Extension, Renovation and Modernisation of Lower </a:t>
            </a:r>
            <a:r>
              <a:rPr lang="en-IN" sz="1600" b="1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Bhavani</a:t>
            </a:r>
            <a:r>
              <a:rPr lang="en-IN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Project Main </a:t>
            </a:r>
            <a:r>
              <a:rPr lang="en-IN" sz="1600" b="1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Canal in Erode, </a:t>
            </a:r>
            <a:r>
              <a:rPr lang="en-IN" sz="1600" b="1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Tiruppur</a:t>
            </a:r>
            <a:r>
              <a:rPr lang="en-IN" sz="1600" b="1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and </a:t>
            </a:r>
            <a:r>
              <a:rPr lang="en-IN" sz="1600" b="1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Karur</a:t>
            </a:r>
            <a:r>
              <a:rPr lang="en-IN" sz="1600" b="1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Districts. </a:t>
            </a:r>
            <a:r>
              <a:rPr lang="en-IN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(Package </a:t>
            </a:r>
            <a:r>
              <a:rPr lang="en-IN" sz="1600" b="1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to VI)</a:t>
            </a:r>
            <a:endParaRPr sz="16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</a:pPr>
            <a:endParaRPr sz="1500" b="1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54" name="Google Shape;154;p25"/>
          <p:cNvGraphicFramePr/>
          <p:nvPr>
            <p:extLst>
              <p:ext uri="{D42A27DB-BD31-4B8C-83A1-F6EECF244321}">
                <p14:modId xmlns:p14="http://schemas.microsoft.com/office/powerpoint/2010/main" val="3227054261"/>
              </p:ext>
            </p:extLst>
          </p:nvPr>
        </p:nvGraphicFramePr>
        <p:xfrm>
          <a:off x="2958082" y="5132603"/>
          <a:ext cx="5930075" cy="1354310"/>
        </p:xfrm>
        <a:graphic>
          <a:graphicData uri="http://schemas.openxmlformats.org/drawingml/2006/table">
            <a:tbl>
              <a:tblPr firstRow="1" bandRow="1">
                <a:noFill/>
                <a:tableStyleId>{E0334738-C84F-42A2-9B44-05F8B46E4F92}</a:tableStyleId>
              </a:tblPr>
              <a:tblGrid>
                <a:gridCol w="118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2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7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endParaRPr sz="6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B3D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2024-25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2025-26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3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endParaRPr sz="7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Sept 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Oct - Dec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Jan - Mar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  <a:r>
                        <a:rPr lang="en-IN" sz="900" b="1" u="none" strike="noStrike" cap="none" baseline="30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</a:t>
                      </a: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Quarter 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</a:t>
                      </a:r>
                      <a:r>
                        <a:rPr lang="en-IN" sz="900" b="1" u="none" strike="noStrike" cap="none" baseline="30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nd</a:t>
                      </a: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Quarter </a:t>
                      </a: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</a:t>
                      </a:r>
                      <a:r>
                        <a:rPr lang="en-IN" sz="900" b="1" u="none" strike="noStrike" cap="none" baseline="30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rd</a:t>
                      </a: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Quarter </a:t>
                      </a: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</a:t>
                      </a:r>
                      <a:r>
                        <a:rPr lang="en-IN" sz="900" b="1" u="none" strike="noStrike" cap="none" baseline="30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</a:t>
                      </a: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IN" sz="900" b="1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Quarter</a:t>
                      </a:r>
                      <a:endParaRPr sz="900" b="1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Financial           (in Lakhs)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IN" sz="1050" u="none" strike="noStrike" cap="none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38759.04</a:t>
                      </a:r>
                      <a:endParaRPr sz="105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50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IN" sz="9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Physical           (in %)</a:t>
                      </a:r>
                      <a:endParaRPr sz="90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IN" sz="1050" u="none" strike="noStrike" cap="none" dirty="0" smtClean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6%</a:t>
                      </a:r>
                      <a:endParaRPr sz="105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74300" marR="7430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5" name="Google Shape;155;p25"/>
          <p:cNvSpPr txBox="1"/>
          <p:nvPr/>
        </p:nvSpPr>
        <p:spPr>
          <a:xfrm>
            <a:off x="3637487" y="4686324"/>
            <a:ext cx="4353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ACTION PLAN FOR THE PENDING WORKS</a:t>
            </a:r>
            <a:endParaRPr sz="12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6" name="Google Shape;156;p25"/>
          <p:cNvSpPr txBox="1"/>
          <p:nvPr/>
        </p:nvSpPr>
        <p:spPr>
          <a:xfrm>
            <a:off x="2958082" y="6486851"/>
            <a:ext cx="4953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Probable date of Completion : </a:t>
            </a:r>
            <a:r>
              <a:rPr lang="en-IN" sz="11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31.07.2025</a:t>
            </a:r>
            <a:endParaRPr sz="1300" b="1" i="0" u="none" strike="noStrike" cap="none">
              <a:solidFill>
                <a:srgbClr val="000000"/>
              </a:solidFill>
            </a:endParaRPr>
          </a:p>
        </p:txBody>
      </p:sp>
      <p:graphicFrame>
        <p:nvGraphicFramePr>
          <p:cNvPr id="157" name="Google Shape;157;p25"/>
          <p:cNvGraphicFramePr/>
          <p:nvPr/>
        </p:nvGraphicFramePr>
        <p:xfrm>
          <a:off x="92100" y="1191500"/>
          <a:ext cx="2362200" cy="1828800"/>
        </p:xfrm>
        <a:graphic>
          <a:graphicData uri="http://schemas.openxmlformats.org/drawingml/2006/table">
            <a:tbl>
              <a:tblPr firstRow="1" bandRow="1">
                <a:noFill/>
                <a:tableStyleId>{C80948E9-8089-4B7B-BC77-FC0E5F103090}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8" name="Google Shape;158;p25"/>
          <p:cNvGraphicFramePr/>
          <p:nvPr/>
        </p:nvGraphicFramePr>
        <p:xfrm>
          <a:off x="92100" y="3934550"/>
          <a:ext cx="2362200" cy="1780450"/>
        </p:xfrm>
        <a:graphic>
          <a:graphicData uri="http://schemas.openxmlformats.org/drawingml/2006/table">
            <a:tbl>
              <a:tblPr firstRow="1" bandRow="1">
                <a:noFill/>
                <a:tableStyleId>{C80948E9-8089-4B7B-BC77-FC0E5F103090}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80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9" name="Google Shape;15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8275" y="938625"/>
            <a:ext cx="2894851" cy="2334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18275" y="3717004"/>
            <a:ext cx="2894851" cy="23345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244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HP</dc:creator>
  <cp:lastModifiedBy>HP</cp:lastModifiedBy>
  <cp:revision>8</cp:revision>
  <cp:lastPrinted>2024-09-13T10:20:41Z</cp:lastPrinted>
  <dcterms:modified xsi:type="dcterms:W3CDTF">2024-09-13T11:06:40Z</dcterms:modified>
</cp:coreProperties>
</file>